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handoutMasterIdLst>
    <p:handoutMasterId r:id="rId15"/>
  </p:handoutMasterIdLst>
  <p:sldIdLst>
    <p:sldId id="3163" r:id="rId3"/>
    <p:sldId id="3096" r:id="rId5"/>
    <p:sldId id="3164" r:id="rId6"/>
    <p:sldId id="3165" r:id="rId7"/>
    <p:sldId id="3092" r:id="rId8"/>
    <p:sldId id="3171" r:id="rId9"/>
    <p:sldId id="3238" r:id="rId10"/>
    <p:sldId id="3103" r:id="rId11"/>
    <p:sldId id="3239" r:id="rId12"/>
    <p:sldId id="3172" r:id="rId13"/>
    <p:sldId id="3176" r:id="rId14"/>
  </p:sldIdLst>
  <p:sldSz cx="12858750" cy="7232650"/>
  <p:notesSz cx="6858000" cy="9144000"/>
  <p:custDataLst>
    <p:tags r:id="rId19"/>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13A52"/>
    <a:srgbClr val="0FC7D3"/>
    <a:srgbClr val="6B1686"/>
    <a:srgbClr val="00B369"/>
    <a:srgbClr val="1A8CE1"/>
    <a:srgbClr val="FFFFFF"/>
    <a:srgbClr val="A78357"/>
    <a:srgbClr val="28C7D4"/>
    <a:srgbClr val="F94D4D"/>
    <a:srgbClr val="FEFE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41" autoAdjust="0"/>
    <p:restoredTop sz="92986" autoAdjust="0"/>
  </p:normalViewPr>
  <p:slideViewPr>
    <p:cSldViewPr>
      <p:cViewPr>
        <p:scale>
          <a:sx n="100" d="100"/>
          <a:sy n="100" d="100"/>
        </p:scale>
        <p:origin x="-72" y="216"/>
      </p:cViewPr>
      <p:guideLst>
        <p:guide orient="horz" pos="328"/>
        <p:guide orient="horz" pos="4183"/>
        <p:guide pos="4050"/>
        <p:guide pos="557"/>
        <p:guide pos="7588"/>
        <p:guide pos="135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86" d="100"/>
        <a:sy n="86" d="100"/>
      </p:scale>
      <p:origin x="0" y="0"/>
    </p:cViewPr>
  </p:sorterViewPr>
  <p:notesViewPr>
    <p:cSldViewPr>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tags" Target="tags/tag1.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handoutMaster" Target="handoutMasters/handoutMaster1.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F2CFBE-1407-414C-AC03-95A5BCF50F7C}"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B2B7EC-5352-448B-930A-3A43B76C117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6050" y="514350"/>
            <a:ext cx="4573588"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B2B7EC-5352-448B-930A-3A43B76C117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ln>
        </p:spPr>
      </p:sp>
      <p:sp>
        <p:nvSpPr>
          <p:cNvPr id="768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6804" name="灯片编号占位符 3"/>
          <p:cNvSpPr txBox="1">
            <a:spLocks noGrp="1" noChangeArrowheads="1"/>
          </p:cNvSpPr>
          <p:nvPr/>
        </p:nvSpPr>
        <p:spPr bwMode="auto">
          <a:xfrm>
            <a:off x="3884613" y="8685213"/>
            <a:ext cx="2971800" cy="458787"/>
          </a:xfrm>
          <a:prstGeom prst="rect">
            <a:avLst/>
          </a:prstGeom>
          <a:noFill/>
          <a:ln w="9525">
            <a:noFill/>
            <a:miter lim="800000"/>
          </a:ln>
        </p:spPr>
        <p:txBody>
          <a:bodyPr anchor="b"/>
          <a:lstStyle/>
          <a:p>
            <a:pPr algn="r">
              <a:buFont typeface="Arial" panose="020B0604020202020204" pitchFamily="34" charset="0"/>
              <a:buNone/>
            </a:pPr>
            <a:fld id="{CEDA688F-47F3-434D-A3A7-906655BCDF8A}"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空白">
    <p:bg>
      <p:bgRef idx="1001">
        <a:schemeClr val="bg1"/>
      </p:bgRef>
    </p:bg>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stretch>
            <a:fillRect/>
          </a:stretch>
        </p:blipFill>
        <p:spPr>
          <a:xfrm>
            <a:off x="1575" y="688"/>
            <a:ext cx="12855600" cy="7231274"/>
          </a:xfrm>
          <a:prstGeom prst="rect">
            <a:avLst/>
          </a:prstGeom>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ChangeArrowheads="1"/>
          </p:cNvSpPr>
          <p:nvPr/>
        </p:nvSpPr>
        <p:spPr bwMode="auto">
          <a:xfrm>
            <a:off x="353" y="199"/>
            <a:ext cx="12858044" cy="7232253"/>
          </a:xfrm>
          <a:prstGeom prst="rect">
            <a:avLst/>
          </a:prstGeom>
          <a:blipFill dpi="0" rotWithShape="1">
            <a:blip r:embed="rId1" cstate="print"/>
            <a:srcRect/>
            <a:stretch>
              <a:fillRect/>
            </a:stretch>
          </a:blipFill>
          <a:ln w="0">
            <a:noFill/>
            <a:prstDash val="solid"/>
            <a:miter lim="800000"/>
          </a:ln>
        </p:spPr>
        <p:txBody>
          <a:bodyPr vert="horz" wrap="square" lIns="128573" tIns="64286" rIns="128573" bIns="64286" numCol="1" anchor="t" anchorCtr="0" compatLnSpc="1"/>
          <a:lstStyle/>
          <a:p>
            <a:endParaRPr lang="zh-CN" altLang="en-US" sz="2000"/>
          </a:p>
        </p:txBody>
      </p:sp>
      <p:sp>
        <p:nvSpPr>
          <p:cNvPr id="5" name="矩形 4"/>
          <p:cNvSpPr/>
          <p:nvPr/>
        </p:nvSpPr>
        <p:spPr>
          <a:xfrm>
            <a:off x="0" y="5344517"/>
            <a:ext cx="12858750" cy="1888133"/>
          </a:xfrm>
          <a:prstGeom prst="rect">
            <a:avLst/>
          </a:prstGeom>
          <a:solidFill>
            <a:srgbClr val="0FC7D3">
              <a:alpha val="5686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259"/>
          <p:cNvSpPr>
            <a:spLocks noChangeArrowheads="1"/>
          </p:cNvSpPr>
          <p:nvPr/>
        </p:nvSpPr>
        <p:spPr bwMode="auto">
          <a:xfrm>
            <a:off x="452711" y="5632549"/>
            <a:ext cx="4968551" cy="738505"/>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800" b="1" dirty="0">
                <a:effectLst>
                  <a:outerShdw blurRad="38100" dist="38100" dir="2700000" algn="tl">
                    <a:srgbClr val="000000">
                      <a:alpha val="43137"/>
                    </a:srgbClr>
                  </a:outerShdw>
                </a:effectLst>
                <a:cs typeface="Arial" panose="020B0604020202020204" pitchFamily="34" charset="0"/>
              </a:rPr>
              <a:t>视听语言</a:t>
            </a:r>
            <a:endParaRPr lang="zh-CN" altLang="en-US" sz="4800" b="1" dirty="0">
              <a:effectLst>
                <a:outerShdw blurRad="38100" dist="38100" dir="2700000" algn="tl">
                  <a:srgbClr val="000000">
                    <a:alpha val="43137"/>
                  </a:srgbClr>
                </a:outerShdw>
              </a:effectLst>
              <a:cs typeface="Arial" panose="020B0604020202020204" pitchFamily="34" charset="0"/>
            </a:endParaRPr>
          </a:p>
        </p:txBody>
      </p:sp>
      <p:sp>
        <p:nvSpPr>
          <p:cNvPr id="8" name="矩形 259"/>
          <p:cNvSpPr>
            <a:spLocks noChangeArrowheads="1"/>
          </p:cNvSpPr>
          <p:nvPr/>
        </p:nvSpPr>
        <p:spPr bwMode="auto">
          <a:xfrm>
            <a:off x="308695" y="6540863"/>
            <a:ext cx="6120680" cy="368935"/>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800" dirty="0" smtClean="0">
                <a:effectLst>
                  <a:outerShdw blurRad="38100" dist="38100" dir="2700000" algn="tl">
                    <a:srgbClr val="000000">
                      <a:alpha val="43137"/>
                    </a:srgbClr>
                  </a:outerShdw>
                </a:effectLst>
                <a:cs typeface="Arial" panose="020B0604020202020204" pitchFamily="34" charset="0"/>
              </a:rPr>
              <a:t>          </a:t>
            </a:r>
            <a:r>
              <a:rPr lang="zh-CN" altLang="en-US" sz="2400" dirty="0" smtClean="0">
                <a:solidFill>
                  <a:schemeClr val="accent4"/>
                </a:solidFill>
                <a:effectLst>
                  <a:outerShdw blurRad="38100" dist="38100" dir="2700000" algn="tl">
                    <a:srgbClr val="000000">
                      <a:alpha val="43137"/>
                    </a:srgbClr>
                  </a:outerShdw>
                </a:effectLst>
                <a:cs typeface="Arial" panose="020B0604020202020204" pitchFamily="34" charset="0"/>
              </a:rPr>
              <a:t>第九章 分镜头脚本</a:t>
            </a:r>
            <a:endParaRPr lang="zh-CN" altLang="en-US" sz="2400" dirty="0" smtClean="0">
              <a:solidFill>
                <a:schemeClr val="accent4"/>
              </a:solidFill>
              <a:effectLst>
                <a:outerShdw blurRad="38100" dist="38100" dir="2700000" algn="tl">
                  <a:srgbClr val="000000">
                    <a:alpha val="43137"/>
                  </a:srgbClr>
                </a:outerShdw>
              </a:effectLst>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40000" fill="hold" grpId="0" nodeType="clickEffect" p14:presetBounceEnd="4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40000">
                                          <p:cBhvr additive="base">
                                            <p:cTn id="7" dur="1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8" dur="1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 calcmode="lin" valueType="num">
                                          <p:cBhvr>
                                            <p:cTn id="1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7"/>
                                            </p:tgtEl>
                                          </p:cBhvr>
                                        </p:animEffect>
                                      </p:childTnLst>
                                    </p:cTn>
                                  </p:par>
                                </p:childTnLst>
                              </p:cTn>
                            </p:par>
                            <p:par>
                              <p:cTn id="17" fill="hold">
                                <p:stCondLst>
                                  <p:cond delay="215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7"/>
                                            </p:tgtEl>
                                          </p:cBhvr>
                                        </p:animEffect>
                                        <p:animScale>
                                          <p:cBhvr>
                                            <p:cTn id="20" dur="250" autoRev="1" fill="hold"/>
                                            <p:tgtEl>
                                              <p:spTgt spid="7"/>
                                            </p:tgtEl>
                                          </p:cBhvr>
                                          <p:by x="105000" y="105000"/>
                                        </p:animScale>
                                      </p:childTnLst>
                                    </p:cTn>
                                  </p:par>
                                </p:childTnLst>
                              </p:cTn>
                            </p:par>
                            <p:par>
                              <p:cTn id="21" fill="hold">
                                <p:stCondLst>
                                  <p:cond delay="265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8"/>
                                            </p:tgtEl>
                                            <p:attrNameLst>
                                              <p:attrName>ppt_y</p:attrName>
                                            </p:attrNameLst>
                                          </p:cBhvr>
                                          <p:tavLst>
                                            <p:tav tm="0">
                                              <p:val>
                                                <p:strVal val="#ppt_y"/>
                                              </p:val>
                                            </p:tav>
                                            <p:tav tm="100000">
                                              <p:val>
                                                <p:strVal val="#ppt_y"/>
                                              </p:val>
                                            </p:tav>
                                          </p:tavLst>
                                        </p:anim>
                                        <p:anim calcmode="lin" valueType="num">
                                          <p:cBhvr>
                                            <p:cTn id="2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8"/>
                                            </p:tgtEl>
                                          </p:cBhvr>
                                        </p:animEffect>
                                      </p:childTnLst>
                                    </p:cTn>
                                  </p:par>
                                </p:childTnLst>
                              </p:cTn>
                            </p:par>
                            <p:par>
                              <p:cTn id="29" fill="hold">
                                <p:stCondLst>
                                  <p:cond delay="4050"/>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8"/>
                                            </p:tgtEl>
                                          </p:cBhvr>
                                        </p:animEffect>
                                        <p:animScale>
                                          <p:cBhvr>
                                            <p:cTn id="32"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7" grpId="1"/>
          <p:bldP spid="8" grpId="0"/>
          <p:bldP spid="8" grpId="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4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1+#ppt_w/2"/>
                                              </p:val>
                                            </p:tav>
                                            <p:tav tm="100000">
                                              <p:val>
                                                <p:strVal val="#ppt_x"/>
                                              </p:val>
                                            </p:tav>
                                          </p:tavLst>
                                        </p:anim>
                                        <p:anim calcmode="lin" valueType="num">
                                          <p:cBhvr additive="base">
                                            <p:cTn id="8" dur="1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 calcmode="lin" valueType="num">
                                          <p:cBhvr>
                                            <p:cTn id="1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7"/>
                                            </p:tgtEl>
                                          </p:cBhvr>
                                        </p:animEffect>
                                      </p:childTnLst>
                                    </p:cTn>
                                  </p:par>
                                </p:childTnLst>
                              </p:cTn>
                            </p:par>
                            <p:par>
                              <p:cTn id="17" fill="hold">
                                <p:stCondLst>
                                  <p:cond delay="215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7"/>
                                            </p:tgtEl>
                                          </p:cBhvr>
                                        </p:animEffect>
                                        <p:animScale>
                                          <p:cBhvr>
                                            <p:cTn id="20" dur="250" autoRev="1" fill="hold"/>
                                            <p:tgtEl>
                                              <p:spTgt spid="7"/>
                                            </p:tgtEl>
                                          </p:cBhvr>
                                          <p:by x="105000" y="105000"/>
                                        </p:animScale>
                                      </p:childTnLst>
                                    </p:cTn>
                                  </p:par>
                                </p:childTnLst>
                              </p:cTn>
                            </p:par>
                            <p:par>
                              <p:cTn id="21" fill="hold">
                                <p:stCondLst>
                                  <p:cond delay="265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8"/>
                                            </p:tgtEl>
                                            <p:attrNameLst>
                                              <p:attrName>ppt_y</p:attrName>
                                            </p:attrNameLst>
                                          </p:cBhvr>
                                          <p:tavLst>
                                            <p:tav tm="0">
                                              <p:val>
                                                <p:strVal val="#ppt_y"/>
                                              </p:val>
                                            </p:tav>
                                            <p:tav tm="100000">
                                              <p:val>
                                                <p:strVal val="#ppt_y"/>
                                              </p:val>
                                            </p:tav>
                                          </p:tavLst>
                                        </p:anim>
                                        <p:anim calcmode="lin" valueType="num">
                                          <p:cBhvr>
                                            <p:cTn id="2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8"/>
                                            </p:tgtEl>
                                          </p:cBhvr>
                                        </p:animEffect>
                                      </p:childTnLst>
                                    </p:cTn>
                                  </p:par>
                                </p:childTnLst>
                              </p:cTn>
                            </p:par>
                            <p:par>
                              <p:cTn id="29" fill="hold">
                                <p:stCondLst>
                                  <p:cond delay="4050"/>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8"/>
                                            </p:tgtEl>
                                          </p:cBhvr>
                                        </p:animEffect>
                                        <p:animScale>
                                          <p:cBhvr>
                                            <p:cTn id="32"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7" grpId="1"/>
          <p:bldP spid="8" grpId="0"/>
          <p:bldP spid="8" grpId="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 Diagonal Corner Rectangle 34"/>
          <p:cNvSpPr/>
          <p:nvPr/>
        </p:nvSpPr>
        <p:spPr>
          <a:xfrm>
            <a:off x="2003425" y="2277110"/>
            <a:ext cx="5955665" cy="3174365"/>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TextBox 10"/>
          <p:cNvSpPr txBox="1"/>
          <p:nvPr/>
        </p:nvSpPr>
        <p:spPr>
          <a:xfrm>
            <a:off x="2433320" y="2536190"/>
            <a:ext cx="4716780" cy="1753235"/>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分镜头脚本有文字类、故事板类和动态故事板类。文字类分镜脚本较为简单，它包括镜号、景别、画面内容、音效和备注等，具有很强的灵活性。</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0"/>
          <p:cNvSpPr txBox="1"/>
          <p:nvPr/>
        </p:nvSpPr>
        <p:spPr>
          <a:xfrm>
            <a:off x="599138" y="317535"/>
            <a:ext cx="5062393" cy="506730"/>
          </a:xfrm>
          <a:prstGeom prst="rect">
            <a:avLst/>
          </a:prstGeom>
          <a:noFill/>
        </p:spPr>
        <p:txBody>
          <a:bodyPr wrap="square" rtlCol="0">
            <a:spAutoFit/>
          </a:bodyPr>
          <a:lstStyle/>
          <a:p>
            <a:pPr>
              <a:lnSpc>
                <a:spcPct val="150000"/>
              </a:lnSpc>
            </a:pPr>
            <a:r>
              <a:rPr lang="zh-CN" altLang="en-US" b="1" dirty="0" smtClean="0">
                <a:solidFill>
                  <a:srgbClr val="113A52"/>
                </a:solidFill>
                <a:latin typeface="微软雅黑" panose="020B0503020204020204" pitchFamily="34" charset="-122"/>
                <a:ea typeface="微软雅黑" panose="020B0503020204020204" pitchFamily="34" charset="-122"/>
              </a:rPr>
              <a:t>构成内容</a:t>
            </a:r>
            <a:r>
              <a:rPr lang="zh-CN" altLang="zh-CN" b="1" dirty="0" smtClean="0">
                <a:solidFill>
                  <a:srgbClr val="113A52"/>
                </a:solidFill>
                <a:latin typeface="微软雅黑" panose="020B0503020204020204" pitchFamily="34" charset="-122"/>
                <a:ea typeface="微软雅黑" panose="020B0503020204020204" pitchFamily="34" charset="-122"/>
              </a:rPr>
              <a:t>：</a:t>
            </a:r>
            <a:endParaRPr lang="zh-CN" altLang="zh-CN" b="1" dirty="0">
              <a:solidFill>
                <a:srgbClr val="113A52"/>
              </a:solidFill>
              <a:latin typeface="微软雅黑" panose="020B0503020204020204" pitchFamily="34" charset="-122"/>
              <a:ea typeface="微软雅黑" panose="020B0503020204020204" pitchFamily="34" charset="-122"/>
            </a:endParaRPr>
          </a:p>
        </p:txBody>
      </p:sp>
      <p:sp>
        <p:nvSpPr>
          <p:cNvPr id="6" name="Round Diagonal Corner Rectangle 35"/>
          <p:cNvSpPr/>
          <p:nvPr/>
        </p:nvSpPr>
        <p:spPr>
          <a:xfrm>
            <a:off x="412750" y="993140"/>
            <a:ext cx="12065635" cy="5862955"/>
          </a:xfrm>
          <a:prstGeom prst="round2Diag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矩形 2"/>
          <p:cNvSpPr/>
          <p:nvPr/>
        </p:nvSpPr>
        <p:spPr>
          <a:xfrm>
            <a:off x="1220470" y="1306830"/>
            <a:ext cx="9882505" cy="5077460"/>
          </a:xfrm>
          <a:prstGeom prst="rect">
            <a:avLst/>
          </a:prstGeom>
        </p:spPr>
        <p:txBody>
          <a:bodyPr wrap="square">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镜号：即镜头顺序号，按组成影视广告的镜头先后顺序，用数字标出。</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机号：现场拍摄时，往往是用2台一3台摄像机同时进行工作，机号则是代表这一镜头是由哪一号摄像机拍摄。</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景别：有远景、全景、中景、近景、特写等</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技巧：如推、拉、摇、移、跟等，和镜头画面的组合技巧，如分割画面和键控画面等，以及镜头之间的组接技巧，如切、淡人淡出、叠化、圈人圈出等。 </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时间：指镜头画面的时间，表示该镜头的长短，一般是以秒去标明。</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画面内容：用文字阐述所拍摄的具体画面。 </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解说：对应一组镜头的解说词，它必须与画面密切配合。</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音响效果：在相应的镜头标明使用的效果声。</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音乐：注明音乐的内容及起止位置。</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备注：方便导演记事用，导演有时把拍摄外景地点和一些特别要求写在此栏。</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Oval 5"/>
          <p:cNvSpPr>
            <a:spLocks noChangeArrowheads="1"/>
          </p:cNvSpPr>
          <p:nvPr/>
        </p:nvSpPr>
        <p:spPr bwMode="auto">
          <a:xfrm>
            <a:off x="1973461" y="1888133"/>
            <a:ext cx="767953" cy="763488"/>
          </a:xfrm>
          <a:prstGeom prst="ellipse">
            <a:avLst/>
          </a:prstGeom>
          <a:solidFill>
            <a:schemeClr val="accent1"/>
          </a:solidFill>
          <a:ln>
            <a:noFill/>
          </a:ln>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Oval 9"/>
          <p:cNvSpPr>
            <a:spLocks noChangeArrowheads="1"/>
          </p:cNvSpPr>
          <p:nvPr/>
        </p:nvSpPr>
        <p:spPr bwMode="auto">
          <a:xfrm>
            <a:off x="1975694" y="3328293"/>
            <a:ext cx="767953" cy="763488"/>
          </a:xfrm>
          <a:prstGeom prst="ellipse">
            <a:avLst/>
          </a:prstGeom>
          <a:solidFill>
            <a:schemeClr val="accent2"/>
          </a:solidFill>
          <a:ln>
            <a:noFill/>
          </a:ln>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7" name="Group 10"/>
          <p:cNvGrpSpPr/>
          <p:nvPr/>
        </p:nvGrpSpPr>
        <p:grpSpPr bwMode="auto">
          <a:xfrm>
            <a:off x="2219028" y="3502421"/>
            <a:ext cx="281285" cy="410766"/>
            <a:chOff x="0" y="0"/>
            <a:chExt cx="206" cy="305"/>
          </a:xfrm>
        </p:grpSpPr>
        <p:sp>
          <p:nvSpPr>
            <p:cNvPr id="28" name="Freeform 11"/>
            <p:cNvSpPr>
              <a:spLocks noEditPoints="1"/>
            </p:cNvSpPr>
            <p:nvPr/>
          </p:nvSpPr>
          <p:spPr bwMode="auto">
            <a:xfrm>
              <a:off x="0" y="43"/>
              <a:ext cx="206" cy="262"/>
            </a:xfrm>
            <a:custGeom>
              <a:avLst/>
              <a:gdLst>
                <a:gd name="T0" fmla="*/ 124 w 153"/>
                <a:gd name="T1" fmla="*/ 0 h 193"/>
                <a:gd name="T2" fmla="*/ 29 w 153"/>
                <a:gd name="T3" fmla="*/ 0 h 193"/>
                <a:gd name="T4" fmla="*/ 0 w 153"/>
                <a:gd name="T5" fmla="*/ 29 h 193"/>
                <a:gd name="T6" fmla="*/ 0 w 153"/>
                <a:gd name="T7" fmla="*/ 183 h 193"/>
                <a:gd name="T8" fmla="*/ 5 w 153"/>
                <a:gd name="T9" fmla="*/ 191 h 193"/>
                <a:gd name="T10" fmla="*/ 14 w 153"/>
                <a:gd name="T11" fmla="*/ 192 h 193"/>
                <a:gd name="T12" fmla="*/ 77 w 153"/>
                <a:gd name="T13" fmla="*/ 160 h 193"/>
                <a:gd name="T14" fmla="*/ 139 w 153"/>
                <a:gd name="T15" fmla="*/ 192 h 193"/>
                <a:gd name="T16" fmla="*/ 144 w 153"/>
                <a:gd name="T17" fmla="*/ 193 h 193"/>
                <a:gd name="T18" fmla="*/ 149 w 153"/>
                <a:gd name="T19" fmla="*/ 191 h 193"/>
                <a:gd name="T20" fmla="*/ 153 w 153"/>
                <a:gd name="T21" fmla="*/ 183 h 193"/>
                <a:gd name="T22" fmla="*/ 153 w 153"/>
                <a:gd name="T23" fmla="*/ 29 h 193"/>
                <a:gd name="T24" fmla="*/ 124 w 153"/>
                <a:gd name="T25" fmla="*/ 0 h 193"/>
                <a:gd name="T26" fmla="*/ 134 w 153"/>
                <a:gd name="T27" fmla="*/ 168 h 193"/>
                <a:gd name="T28" fmla="*/ 81 w 153"/>
                <a:gd name="T29" fmla="*/ 140 h 193"/>
                <a:gd name="T30" fmla="*/ 77 w 153"/>
                <a:gd name="T31" fmla="*/ 139 h 193"/>
                <a:gd name="T32" fmla="*/ 72 w 153"/>
                <a:gd name="T33" fmla="*/ 140 h 193"/>
                <a:gd name="T34" fmla="*/ 19 w 153"/>
                <a:gd name="T35" fmla="*/ 168 h 193"/>
                <a:gd name="T36" fmla="*/ 19 w 153"/>
                <a:gd name="T37" fmla="*/ 29 h 193"/>
                <a:gd name="T38" fmla="*/ 29 w 153"/>
                <a:gd name="T39" fmla="*/ 19 h 193"/>
                <a:gd name="T40" fmla="*/ 124 w 153"/>
                <a:gd name="T41" fmla="*/ 19 h 193"/>
                <a:gd name="T42" fmla="*/ 134 w 153"/>
                <a:gd name="T43" fmla="*/ 29 h 193"/>
                <a:gd name="T44" fmla="*/ 134 w 153"/>
                <a:gd name="T45" fmla="*/ 16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93">
                  <a:moveTo>
                    <a:pt x="124" y="0"/>
                  </a:moveTo>
                  <a:cubicBezTo>
                    <a:pt x="29" y="0"/>
                    <a:pt x="29" y="0"/>
                    <a:pt x="29" y="0"/>
                  </a:cubicBezTo>
                  <a:cubicBezTo>
                    <a:pt x="13" y="0"/>
                    <a:pt x="0" y="13"/>
                    <a:pt x="0" y="29"/>
                  </a:cubicBezTo>
                  <a:cubicBezTo>
                    <a:pt x="0" y="183"/>
                    <a:pt x="0" y="183"/>
                    <a:pt x="0" y="183"/>
                  </a:cubicBezTo>
                  <a:cubicBezTo>
                    <a:pt x="0" y="187"/>
                    <a:pt x="2" y="190"/>
                    <a:pt x="5" y="191"/>
                  </a:cubicBezTo>
                  <a:cubicBezTo>
                    <a:pt x="8" y="193"/>
                    <a:pt x="11" y="193"/>
                    <a:pt x="14" y="192"/>
                  </a:cubicBezTo>
                  <a:cubicBezTo>
                    <a:pt x="77" y="160"/>
                    <a:pt x="77" y="160"/>
                    <a:pt x="77" y="160"/>
                  </a:cubicBezTo>
                  <a:cubicBezTo>
                    <a:pt x="139" y="192"/>
                    <a:pt x="139" y="192"/>
                    <a:pt x="139" y="192"/>
                  </a:cubicBezTo>
                  <a:cubicBezTo>
                    <a:pt x="141" y="193"/>
                    <a:pt x="142" y="193"/>
                    <a:pt x="144" y="193"/>
                  </a:cubicBezTo>
                  <a:cubicBezTo>
                    <a:pt x="146" y="193"/>
                    <a:pt x="147" y="192"/>
                    <a:pt x="149" y="191"/>
                  </a:cubicBezTo>
                  <a:cubicBezTo>
                    <a:pt x="152" y="190"/>
                    <a:pt x="153" y="187"/>
                    <a:pt x="153" y="183"/>
                  </a:cubicBezTo>
                  <a:cubicBezTo>
                    <a:pt x="153" y="29"/>
                    <a:pt x="153" y="29"/>
                    <a:pt x="153" y="29"/>
                  </a:cubicBezTo>
                  <a:cubicBezTo>
                    <a:pt x="153" y="13"/>
                    <a:pt x="140" y="0"/>
                    <a:pt x="124" y="0"/>
                  </a:cubicBezTo>
                  <a:close/>
                  <a:moveTo>
                    <a:pt x="134" y="168"/>
                  </a:moveTo>
                  <a:cubicBezTo>
                    <a:pt x="81" y="140"/>
                    <a:pt x="81" y="140"/>
                    <a:pt x="81" y="140"/>
                  </a:cubicBezTo>
                  <a:cubicBezTo>
                    <a:pt x="80" y="140"/>
                    <a:pt x="78" y="139"/>
                    <a:pt x="77" y="139"/>
                  </a:cubicBezTo>
                  <a:cubicBezTo>
                    <a:pt x="75" y="139"/>
                    <a:pt x="74" y="140"/>
                    <a:pt x="72" y="140"/>
                  </a:cubicBezTo>
                  <a:cubicBezTo>
                    <a:pt x="19" y="168"/>
                    <a:pt x="19" y="168"/>
                    <a:pt x="19" y="168"/>
                  </a:cubicBezTo>
                  <a:cubicBezTo>
                    <a:pt x="19" y="29"/>
                    <a:pt x="19" y="29"/>
                    <a:pt x="19" y="29"/>
                  </a:cubicBezTo>
                  <a:cubicBezTo>
                    <a:pt x="19" y="23"/>
                    <a:pt x="24" y="19"/>
                    <a:pt x="29" y="19"/>
                  </a:cubicBezTo>
                  <a:cubicBezTo>
                    <a:pt x="124" y="19"/>
                    <a:pt x="124" y="19"/>
                    <a:pt x="124" y="19"/>
                  </a:cubicBezTo>
                  <a:cubicBezTo>
                    <a:pt x="130" y="19"/>
                    <a:pt x="134" y="23"/>
                    <a:pt x="134" y="29"/>
                  </a:cubicBezTo>
                  <a:lnTo>
                    <a:pt x="134" y="16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12"/>
            <p:cNvSpPr/>
            <p:nvPr/>
          </p:nvSpPr>
          <p:spPr bwMode="auto">
            <a:xfrm>
              <a:off x="42" y="0"/>
              <a:ext cx="123" cy="26"/>
            </a:xfrm>
            <a:custGeom>
              <a:avLst/>
              <a:gdLst>
                <a:gd name="T0" fmla="*/ 10 w 91"/>
                <a:gd name="T1" fmla="*/ 19 h 19"/>
                <a:gd name="T2" fmla="*/ 82 w 91"/>
                <a:gd name="T3" fmla="*/ 19 h 19"/>
                <a:gd name="T4" fmla="*/ 91 w 91"/>
                <a:gd name="T5" fmla="*/ 10 h 19"/>
                <a:gd name="T6" fmla="*/ 82 w 91"/>
                <a:gd name="T7" fmla="*/ 0 h 19"/>
                <a:gd name="T8" fmla="*/ 10 w 91"/>
                <a:gd name="T9" fmla="*/ 0 h 19"/>
                <a:gd name="T10" fmla="*/ 0 w 91"/>
                <a:gd name="T11" fmla="*/ 10 h 19"/>
                <a:gd name="T12" fmla="*/ 10 w 91"/>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91" h="19">
                  <a:moveTo>
                    <a:pt x="10" y="19"/>
                  </a:moveTo>
                  <a:cubicBezTo>
                    <a:pt x="82" y="19"/>
                    <a:pt x="82" y="19"/>
                    <a:pt x="82" y="19"/>
                  </a:cubicBezTo>
                  <a:cubicBezTo>
                    <a:pt x="87" y="19"/>
                    <a:pt x="91" y="15"/>
                    <a:pt x="91" y="10"/>
                  </a:cubicBezTo>
                  <a:cubicBezTo>
                    <a:pt x="91" y="4"/>
                    <a:pt x="87" y="0"/>
                    <a:pt x="82" y="0"/>
                  </a:cubicBezTo>
                  <a:cubicBezTo>
                    <a:pt x="10" y="0"/>
                    <a:pt x="10" y="0"/>
                    <a:pt x="10" y="0"/>
                  </a:cubicBezTo>
                  <a:cubicBezTo>
                    <a:pt x="5" y="0"/>
                    <a:pt x="0" y="4"/>
                    <a:pt x="0" y="10"/>
                  </a:cubicBezTo>
                  <a:cubicBezTo>
                    <a:pt x="0" y="15"/>
                    <a:pt x="5" y="19"/>
                    <a:pt x="10" y="1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13"/>
            <p:cNvSpPr/>
            <p:nvPr/>
          </p:nvSpPr>
          <p:spPr bwMode="auto">
            <a:xfrm>
              <a:off x="56" y="105"/>
              <a:ext cx="94" cy="94"/>
            </a:xfrm>
            <a:custGeom>
              <a:avLst/>
              <a:gdLst>
                <a:gd name="T0" fmla="*/ 60 w 69"/>
                <a:gd name="T1" fmla="*/ 25 h 69"/>
                <a:gd name="T2" fmla="*/ 44 w 69"/>
                <a:gd name="T3" fmla="*/ 25 h 69"/>
                <a:gd name="T4" fmla="*/ 44 w 69"/>
                <a:gd name="T5" fmla="*/ 9 h 69"/>
                <a:gd name="T6" fmla="*/ 35 w 69"/>
                <a:gd name="T7" fmla="*/ 0 h 69"/>
                <a:gd name="T8" fmla="*/ 25 w 69"/>
                <a:gd name="T9" fmla="*/ 9 h 69"/>
                <a:gd name="T10" fmla="*/ 25 w 69"/>
                <a:gd name="T11" fmla="*/ 25 h 69"/>
                <a:gd name="T12" fmla="*/ 10 w 69"/>
                <a:gd name="T13" fmla="*/ 25 h 69"/>
                <a:gd name="T14" fmla="*/ 0 w 69"/>
                <a:gd name="T15" fmla="*/ 34 h 69"/>
                <a:gd name="T16" fmla="*/ 10 w 69"/>
                <a:gd name="T17" fmla="*/ 44 h 69"/>
                <a:gd name="T18" fmla="*/ 25 w 69"/>
                <a:gd name="T19" fmla="*/ 44 h 69"/>
                <a:gd name="T20" fmla="*/ 25 w 69"/>
                <a:gd name="T21" fmla="*/ 59 h 69"/>
                <a:gd name="T22" fmla="*/ 35 w 69"/>
                <a:gd name="T23" fmla="*/ 69 h 69"/>
                <a:gd name="T24" fmla="*/ 44 w 69"/>
                <a:gd name="T25" fmla="*/ 59 h 69"/>
                <a:gd name="T26" fmla="*/ 44 w 69"/>
                <a:gd name="T27" fmla="*/ 44 h 69"/>
                <a:gd name="T28" fmla="*/ 60 w 69"/>
                <a:gd name="T29" fmla="*/ 44 h 69"/>
                <a:gd name="T30" fmla="*/ 69 w 69"/>
                <a:gd name="T31" fmla="*/ 34 h 69"/>
                <a:gd name="T32" fmla="*/ 60 w 69"/>
                <a:gd name="T33" fmla="*/ 2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 h="69">
                  <a:moveTo>
                    <a:pt x="60" y="25"/>
                  </a:moveTo>
                  <a:cubicBezTo>
                    <a:pt x="44" y="25"/>
                    <a:pt x="44" y="25"/>
                    <a:pt x="44" y="25"/>
                  </a:cubicBezTo>
                  <a:cubicBezTo>
                    <a:pt x="44" y="9"/>
                    <a:pt x="44" y="9"/>
                    <a:pt x="44" y="9"/>
                  </a:cubicBezTo>
                  <a:cubicBezTo>
                    <a:pt x="44" y="4"/>
                    <a:pt x="40" y="0"/>
                    <a:pt x="35" y="0"/>
                  </a:cubicBezTo>
                  <a:cubicBezTo>
                    <a:pt x="30" y="0"/>
                    <a:pt x="25" y="4"/>
                    <a:pt x="25" y="9"/>
                  </a:cubicBezTo>
                  <a:cubicBezTo>
                    <a:pt x="25" y="25"/>
                    <a:pt x="25" y="25"/>
                    <a:pt x="25" y="25"/>
                  </a:cubicBezTo>
                  <a:cubicBezTo>
                    <a:pt x="10" y="25"/>
                    <a:pt x="10" y="25"/>
                    <a:pt x="10" y="25"/>
                  </a:cubicBezTo>
                  <a:cubicBezTo>
                    <a:pt x="5" y="25"/>
                    <a:pt x="0" y="29"/>
                    <a:pt x="0" y="34"/>
                  </a:cubicBezTo>
                  <a:cubicBezTo>
                    <a:pt x="0" y="39"/>
                    <a:pt x="5" y="44"/>
                    <a:pt x="10" y="44"/>
                  </a:cubicBezTo>
                  <a:cubicBezTo>
                    <a:pt x="25" y="44"/>
                    <a:pt x="25" y="44"/>
                    <a:pt x="25" y="44"/>
                  </a:cubicBezTo>
                  <a:cubicBezTo>
                    <a:pt x="25" y="59"/>
                    <a:pt x="25" y="59"/>
                    <a:pt x="25" y="59"/>
                  </a:cubicBezTo>
                  <a:cubicBezTo>
                    <a:pt x="25" y="64"/>
                    <a:pt x="30" y="69"/>
                    <a:pt x="35" y="69"/>
                  </a:cubicBezTo>
                  <a:cubicBezTo>
                    <a:pt x="40" y="69"/>
                    <a:pt x="44" y="64"/>
                    <a:pt x="44" y="59"/>
                  </a:cubicBezTo>
                  <a:cubicBezTo>
                    <a:pt x="44" y="44"/>
                    <a:pt x="44" y="44"/>
                    <a:pt x="44" y="44"/>
                  </a:cubicBezTo>
                  <a:cubicBezTo>
                    <a:pt x="60" y="44"/>
                    <a:pt x="60" y="44"/>
                    <a:pt x="60" y="44"/>
                  </a:cubicBezTo>
                  <a:cubicBezTo>
                    <a:pt x="65" y="44"/>
                    <a:pt x="69" y="39"/>
                    <a:pt x="69" y="34"/>
                  </a:cubicBezTo>
                  <a:cubicBezTo>
                    <a:pt x="69" y="29"/>
                    <a:pt x="65" y="25"/>
                    <a:pt x="60"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1" name="Oval 14"/>
          <p:cNvSpPr>
            <a:spLocks noChangeArrowheads="1"/>
          </p:cNvSpPr>
          <p:nvPr/>
        </p:nvSpPr>
        <p:spPr bwMode="auto">
          <a:xfrm>
            <a:off x="1975694" y="4768453"/>
            <a:ext cx="767953" cy="763488"/>
          </a:xfrm>
          <a:prstGeom prst="ellipse">
            <a:avLst/>
          </a:prstGeom>
          <a:solidFill>
            <a:schemeClr val="accent3"/>
          </a:solidFill>
          <a:ln>
            <a:noFill/>
          </a:ln>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32" name="Group 15"/>
          <p:cNvGrpSpPr/>
          <p:nvPr/>
        </p:nvGrpSpPr>
        <p:grpSpPr bwMode="auto">
          <a:xfrm>
            <a:off x="2194472" y="5016251"/>
            <a:ext cx="366117" cy="317004"/>
            <a:chOff x="0" y="0"/>
            <a:chExt cx="346" cy="301"/>
          </a:xfrm>
        </p:grpSpPr>
        <p:sp>
          <p:nvSpPr>
            <p:cNvPr id="33" name="Freeform 16"/>
            <p:cNvSpPr/>
            <p:nvPr/>
          </p:nvSpPr>
          <p:spPr bwMode="auto">
            <a:xfrm>
              <a:off x="0" y="0"/>
              <a:ext cx="291" cy="254"/>
            </a:xfrm>
            <a:custGeom>
              <a:avLst/>
              <a:gdLst>
                <a:gd name="T0" fmla="*/ 30 w 291"/>
                <a:gd name="T1" fmla="*/ 28 h 254"/>
                <a:gd name="T2" fmla="*/ 261 w 291"/>
                <a:gd name="T3" fmla="*/ 28 h 254"/>
                <a:gd name="T4" fmla="*/ 261 w 291"/>
                <a:gd name="T5" fmla="*/ 126 h 254"/>
                <a:gd name="T6" fmla="*/ 291 w 291"/>
                <a:gd name="T7" fmla="*/ 126 h 254"/>
                <a:gd name="T8" fmla="*/ 291 w 291"/>
                <a:gd name="T9" fmla="*/ 0 h 254"/>
                <a:gd name="T10" fmla="*/ 0 w 291"/>
                <a:gd name="T11" fmla="*/ 0 h 254"/>
                <a:gd name="T12" fmla="*/ 0 w 291"/>
                <a:gd name="T13" fmla="*/ 254 h 254"/>
                <a:gd name="T14" fmla="*/ 146 w 291"/>
                <a:gd name="T15" fmla="*/ 254 h 254"/>
                <a:gd name="T16" fmla="*/ 146 w 291"/>
                <a:gd name="T17" fmla="*/ 224 h 254"/>
                <a:gd name="T18" fmla="*/ 30 w 291"/>
                <a:gd name="T19" fmla="*/ 224 h 254"/>
                <a:gd name="T20" fmla="*/ 30 w 291"/>
                <a:gd name="T21" fmla="*/ 28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 h="254">
                  <a:moveTo>
                    <a:pt x="30" y="28"/>
                  </a:moveTo>
                  <a:lnTo>
                    <a:pt x="261" y="28"/>
                  </a:lnTo>
                  <a:lnTo>
                    <a:pt x="261" y="126"/>
                  </a:lnTo>
                  <a:lnTo>
                    <a:pt x="291" y="126"/>
                  </a:lnTo>
                  <a:lnTo>
                    <a:pt x="291" y="0"/>
                  </a:lnTo>
                  <a:lnTo>
                    <a:pt x="0" y="0"/>
                  </a:lnTo>
                  <a:lnTo>
                    <a:pt x="0" y="254"/>
                  </a:lnTo>
                  <a:lnTo>
                    <a:pt x="146" y="254"/>
                  </a:lnTo>
                  <a:lnTo>
                    <a:pt x="146" y="224"/>
                  </a:lnTo>
                  <a:lnTo>
                    <a:pt x="30" y="224"/>
                  </a:ln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17"/>
            <p:cNvSpPr/>
            <p:nvPr/>
          </p:nvSpPr>
          <p:spPr bwMode="auto">
            <a:xfrm>
              <a:off x="207" y="161"/>
              <a:ext cx="139" cy="140"/>
            </a:xfrm>
            <a:custGeom>
              <a:avLst/>
              <a:gdLst>
                <a:gd name="T0" fmla="*/ 139 w 139"/>
                <a:gd name="T1" fmla="*/ 56 h 140"/>
                <a:gd name="T2" fmla="*/ 84 w 139"/>
                <a:gd name="T3" fmla="*/ 56 h 140"/>
                <a:gd name="T4" fmla="*/ 84 w 139"/>
                <a:gd name="T5" fmla="*/ 0 h 140"/>
                <a:gd name="T6" fmla="*/ 54 w 139"/>
                <a:gd name="T7" fmla="*/ 0 h 140"/>
                <a:gd name="T8" fmla="*/ 54 w 139"/>
                <a:gd name="T9" fmla="*/ 56 h 140"/>
                <a:gd name="T10" fmla="*/ 0 w 139"/>
                <a:gd name="T11" fmla="*/ 56 h 140"/>
                <a:gd name="T12" fmla="*/ 0 w 139"/>
                <a:gd name="T13" fmla="*/ 86 h 140"/>
                <a:gd name="T14" fmla="*/ 54 w 139"/>
                <a:gd name="T15" fmla="*/ 86 h 140"/>
                <a:gd name="T16" fmla="*/ 54 w 139"/>
                <a:gd name="T17" fmla="*/ 140 h 140"/>
                <a:gd name="T18" fmla="*/ 84 w 139"/>
                <a:gd name="T19" fmla="*/ 140 h 140"/>
                <a:gd name="T20" fmla="*/ 84 w 139"/>
                <a:gd name="T21" fmla="*/ 86 h 140"/>
                <a:gd name="T22" fmla="*/ 139 w 139"/>
                <a:gd name="T23" fmla="*/ 86 h 140"/>
                <a:gd name="T24" fmla="*/ 139 w 139"/>
                <a:gd name="T25" fmla="*/ 5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9" h="140">
                  <a:moveTo>
                    <a:pt x="139" y="56"/>
                  </a:moveTo>
                  <a:lnTo>
                    <a:pt x="84" y="56"/>
                  </a:lnTo>
                  <a:lnTo>
                    <a:pt x="84" y="0"/>
                  </a:lnTo>
                  <a:lnTo>
                    <a:pt x="54" y="0"/>
                  </a:lnTo>
                  <a:lnTo>
                    <a:pt x="54" y="56"/>
                  </a:lnTo>
                  <a:lnTo>
                    <a:pt x="0" y="56"/>
                  </a:lnTo>
                  <a:lnTo>
                    <a:pt x="0" y="86"/>
                  </a:lnTo>
                  <a:lnTo>
                    <a:pt x="54" y="86"/>
                  </a:lnTo>
                  <a:lnTo>
                    <a:pt x="54" y="140"/>
                  </a:lnTo>
                  <a:lnTo>
                    <a:pt x="84" y="140"/>
                  </a:lnTo>
                  <a:lnTo>
                    <a:pt x="84" y="86"/>
                  </a:lnTo>
                  <a:lnTo>
                    <a:pt x="139" y="86"/>
                  </a:lnTo>
                  <a:lnTo>
                    <a:pt x="139" y="5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5" name="Rectangle 18"/>
            <p:cNvSpPr>
              <a:spLocks noChangeArrowheads="1"/>
            </p:cNvSpPr>
            <p:nvPr/>
          </p:nvSpPr>
          <p:spPr bwMode="auto">
            <a:xfrm>
              <a:off x="70" y="75"/>
              <a:ext cx="127" cy="2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6" name="Rectangle 19"/>
            <p:cNvSpPr>
              <a:spLocks noChangeArrowheads="1"/>
            </p:cNvSpPr>
            <p:nvPr/>
          </p:nvSpPr>
          <p:spPr bwMode="auto">
            <a:xfrm>
              <a:off x="70" y="134"/>
              <a:ext cx="96" cy="3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7" name="Rectangle 20"/>
          <p:cNvSpPr>
            <a:spLocks noChangeArrowheads="1"/>
          </p:cNvSpPr>
          <p:nvPr/>
        </p:nvSpPr>
        <p:spPr bwMode="auto">
          <a:xfrm>
            <a:off x="2966890" y="1672109"/>
            <a:ext cx="8791077"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2000" b="1" dirty="0" smtClean="0">
                <a:solidFill>
                  <a:schemeClr val="accent1"/>
                </a:solidFill>
                <a:latin typeface="+mn-ea"/>
                <a:ea typeface="+mn-ea"/>
                <a:cs typeface="+mn-ea"/>
                <a:sym typeface="Arial" panose="020B0604020202020204" pitchFamily="34" charset="0"/>
              </a:rPr>
              <a:t>学习目标</a:t>
            </a:r>
            <a:endParaRPr lang="zh-CN" altLang="en-US" sz="2000" b="1" dirty="0" smtClean="0">
              <a:solidFill>
                <a:schemeClr val="accent1"/>
              </a:solidFill>
              <a:latin typeface="+mn-ea"/>
              <a:ea typeface="+mn-ea"/>
              <a:cs typeface="+mn-ea"/>
              <a:sym typeface="Arial" panose="020B0604020202020204" pitchFamily="34" charset="0"/>
            </a:endParaRPr>
          </a:p>
          <a:p>
            <a:pPr>
              <a:lnSpc>
                <a:spcPct val="120000"/>
              </a:lnSpc>
            </a:pPr>
            <a:r>
              <a:rPr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分镜头脚本是拍摄电影的重要基础准备工作之一，也是一项十分重要的奠基环节。通过本章的学习，让同学们了解分镜头脚本的作用，学会熟练地根据电影拆写分镜头脚本，并养成拍摄之前进行分镜头脚本打磨的习惯。</a:t>
            </a:r>
            <a:endParaRPr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Rectangle 21"/>
          <p:cNvSpPr>
            <a:spLocks noChangeArrowheads="1"/>
          </p:cNvSpPr>
          <p:nvPr/>
        </p:nvSpPr>
        <p:spPr bwMode="auto">
          <a:xfrm>
            <a:off x="2966890" y="3472309"/>
            <a:ext cx="3967013" cy="627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2000" b="1" dirty="0" smtClean="0">
                <a:solidFill>
                  <a:schemeClr val="accent1"/>
                </a:solidFill>
                <a:latin typeface="+mn-ea"/>
                <a:ea typeface="+mn-ea"/>
                <a:sym typeface="Arial" panose="020B0604020202020204" pitchFamily="34" charset="0"/>
              </a:rPr>
              <a:t>学时安排：</a:t>
            </a:r>
            <a:endParaRPr lang="en-US" altLang="zh-CN" sz="2000" b="1" dirty="0" smtClean="0">
              <a:solidFill>
                <a:schemeClr val="accent1"/>
              </a:solidFill>
              <a:latin typeface="+mn-ea"/>
              <a:ea typeface="+mn-ea"/>
              <a:sym typeface="Arial" panose="020B0604020202020204" pitchFamily="34" charset="0"/>
            </a:endParaRPr>
          </a:p>
          <a:p>
            <a:pPr>
              <a:lnSpc>
                <a:spcPct val="120000"/>
              </a:lnSpc>
            </a:pPr>
            <a:r>
              <a:rPr lang="en-US" altLang="zh-CN" sz="14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8</a:t>
            </a:r>
            <a:r>
              <a:rPr lang="zh-CN" altLang="en-US" sz="14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学时</a:t>
            </a:r>
            <a:endParaRPr lang="en-GB" altLang="zh-CN"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Rectangle 22"/>
          <p:cNvSpPr>
            <a:spLocks noChangeArrowheads="1"/>
          </p:cNvSpPr>
          <p:nvPr/>
        </p:nvSpPr>
        <p:spPr bwMode="auto">
          <a:xfrm>
            <a:off x="2966890" y="4768453"/>
            <a:ext cx="9079109" cy="627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2000" b="1" dirty="0">
                <a:solidFill>
                  <a:schemeClr val="accent1"/>
                </a:solidFill>
                <a:latin typeface="+mn-ea"/>
                <a:ea typeface="+mn-ea"/>
                <a:sym typeface="Arial" panose="020B0604020202020204" pitchFamily="34" charset="0"/>
              </a:rPr>
              <a:t>重点难点</a:t>
            </a:r>
            <a:endParaRPr lang="en-US" altLang="zh-CN" sz="2000" b="1" dirty="0" smtClean="0">
              <a:solidFill>
                <a:schemeClr val="accent1"/>
              </a:solidFill>
              <a:latin typeface="+mn-ea"/>
              <a:ea typeface="+mn-ea"/>
              <a:sym typeface="Arial" panose="020B0604020202020204" pitchFamily="34" charset="0"/>
            </a:endParaRPr>
          </a:p>
          <a:p>
            <a:pPr>
              <a:lnSpc>
                <a:spcPct val="120000"/>
              </a:lnSpc>
            </a:pPr>
            <a:r>
              <a:rPr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让学生学会将影片设计方式融入到分镜头剧本中，不论是在前期创作、中期拍摄还是后期剪辑中，均具备分镜头思维。</a:t>
            </a:r>
            <a:endParaRPr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文本框 39"/>
          <p:cNvSpPr txBox="1"/>
          <p:nvPr/>
        </p:nvSpPr>
        <p:spPr>
          <a:xfrm>
            <a:off x="880973" y="267892"/>
            <a:ext cx="2522855" cy="368935"/>
          </a:xfrm>
          <a:prstGeom prst="rect">
            <a:avLst/>
          </a:prstGeom>
          <a:noFill/>
        </p:spPr>
        <p:txBody>
          <a:bodyPr wrap="none" lIns="0" tIns="0" rIns="0" bIns="0" rtlCol="0">
            <a:spAutoFit/>
          </a:bodyPr>
          <a:lstStyle/>
          <a:p>
            <a:pPr defTabSz="964565"/>
            <a:r>
              <a:rPr lang="zh-CN" altLang="en-US" sz="2400" b="1" dirty="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第九章 分镜头脚本</a:t>
            </a:r>
            <a:endParaRPr lang="zh-CN" altLang="en-US" sz="2400" b="1" dirty="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41"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126181" y="2050008"/>
            <a:ext cx="444500"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300" fill="hold"/>
                                            <p:tgtEl>
                                              <p:spTgt spid="25"/>
                                            </p:tgtEl>
                                            <p:attrNameLst>
                                              <p:attrName>ppt_w</p:attrName>
                                            </p:attrNameLst>
                                          </p:cBhvr>
                                          <p:tavLst>
                                            <p:tav tm="0">
                                              <p:val>
                                                <p:fltVal val="0"/>
                                              </p:val>
                                            </p:tav>
                                            <p:tav tm="100000">
                                              <p:val>
                                                <p:strVal val="#ppt_w"/>
                                              </p:val>
                                            </p:tav>
                                          </p:tavLst>
                                        </p:anim>
                                        <p:anim calcmode="lin" valueType="num">
                                          <p:cBhvr>
                                            <p:cTn id="8" dur="300" fill="hold"/>
                                            <p:tgtEl>
                                              <p:spTgt spid="25"/>
                                            </p:tgtEl>
                                            <p:attrNameLst>
                                              <p:attrName>ppt_h</p:attrName>
                                            </p:attrNameLst>
                                          </p:cBhvr>
                                          <p:tavLst>
                                            <p:tav tm="0">
                                              <p:val>
                                                <p:fltVal val="0"/>
                                              </p:val>
                                            </p:tav>
                                            <p:tav tm="100000">
                                              <p:val>
                                                <p:strVal val="#ppt_h"/>
                                              </p:val>
                                            </p:tav>
                                          </p:tavLst>
                                        </p:anim>
                                        <p:animEffect transition="in" filter="fade">
                                          <p:cBhvr>
                                            <p:cTn id="9" dur="300"/>
                                            <p:tgtEl>
                                              <p:spTgt spid="25"/>
                                            </p:tgtEl>
                                          </p:cBhvr>
                                        </p:animEffect>
                                      </p:childTnLst>
                                    </p:cTn>
                                  </p:par>
                                  <p:par>
                                    <p:cTn id="10" presetID="6" presetClass="emph" presetSubtype="0" autoRev="1" fill="hold" grpId="1" nodeType="withEffect">
                                      <p:stCondLst>
                                        <p:cond delay="300"/>
                                      </p:stCondLst>
                                      <p:childTnLst>
                                        <p:animScale>
                                          <p:cBhvr>
                                            <p:cTn id="11" dur="150" fill="hold"/>
                                            <p:tgtEl>
                                              <p:spTgt spid="25"/>
                                            </p:tgtEl>
                                          </p:cBhvr>
                                          <p:by x="110000" y="110000"/>
                                        </p:animScale>
                                      </p:childTnLst>
                                    </p:cTn>
                                  </p:par>
                                  <p:par>
                                    <p:cTn id="12" presetID="2" presetClass="entr" presetSubtype="2" fill="hold" grpId="0" nodeType="withEffect" p14:presetBounceEnd="30000">
                                      <p:stCondLst>
                                        <p:cond delay="400"/>
                                      </p:stCondLst>
                                      <p:childTnLst>
                                        <p:set>
                                          <p:cBhvr>
                                            <p:cTn id="13" dur="1" fill="hold">
                                              <p:stCondLst>
                                                <p:cond delay="0"/>
                                              </p:stCondLst>
                                            </p:cTn>
                                            <p:tgtEl>
                                              <p:spTgt spid="37"/>
                                            </p:tgtEl>
                                            <p:attrNameLst>
                                              <p:attrName>style.visibility</p:attrName>
                                            </p:attrNameLst>
                                          </p:cBhvr>
                                          <p:to>
                                            <p:strVal val="visible"/>
                                          </p:to>
                                        </p:set>
                                        <p:anim calcmode="lin" valueType="num" p14:bounceEnd="30000">
                                          <p:cBhvr additive="base">
                                            <p:cTn id="14" dur="500" fill="hold"/>
                                            <p:tgtEl>
                                              <p:spTgt spid="37"/>
                                            </p:tgtEl>
                                            <p:attrNameLst>
                                              <p:attrName>ppt_x</p:attrName>
                                            </p:attrNameLst>
                                          </p:cBhvr>
                                          <p:tavLst>
                                            <p:tav tm="0">
                                              <p:val>
                                                <p:strVal val="1+#ppt_w/2"/>
                                              </p:val>
                                            </p:tav>
                                            <p:tav tm="100000">
                                              <p:val>
                                                <p:strVal val="#ppt_x"/>
                                              </p:val>
                                            </p:tav>
                                          </p:tavLst>
                                        </p:anim>
                                        <p:anim calcmode="lin" valueType="num" p14:bounceEnd="30000">
                                          <p:cBhvr additive="base">
                                            <p:cTn id="15" dur="500" fill="hold"/>
                                            <p:tgtEl>
                                              <p:spTgt spid="37"/>
                                            </p:tgtEl>
                                            <p:attrNameLst>
                                              <p:attrName>ppt_y</p:attrName>
                                            </p:attrNameLst>
                                          </p:cBhvr>
                                          <p:tavLst>
                                            <p:tav tm="0">
                                              <p:val>
                                                <p:strVal val="#ppt_y"/>
                                              </p:val>
                                            </p:tav>
                                            <p:tav tm="100000">
                                              <p:val>
                                                <p:strVal val="#ppt_y"/>
                                              </p:val>
                                            </p:tav>
                                          </p:tavLst>
                                        </p:anim>
                                      </p:childTnLst>
                                    </p:cTn>
                                  </p:par>
                                  <p:par>
                                    <p:cTn id="16" presetID="53" presetClass="entr" presetSubtype="16" fill="hold" grpId="0" nodeType="withEffect">
                                      <p:stCondLst>
                                        <p:cond delay="4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300" fill="hold"/>
                                            <p:tgtEl>
                                              <p:spTgt spid="26"/>
                                            </p:tgtEl>
                                            <p:attrNameLst>
                                              <p:attrName>ppt_w</p:attrName>
                                            </p:attrNameLst>
                                          </p:cBhvr>
                                          <p:tavLst>
                                            <p:tav tm="0">
                                              <p:val>
                                                <p:fltVal val="0"/>
                                              </p:val>
                                            </p:tav>
                                            <p:tav tm="100000">
                                              <p:val>
                                                <p:strVal val="#ppt_w"/>
                                              </p:val>
                                            </p:tav>
                                          </p:tavLst>
                                        </p:anim>
                                        <p:anim calcmode="lin" valueType="num">
                                          <p:cBhvr>
                                            <p:cTn id="19" dur="300" fill="hold"/>
                                            <p:tgtEl>
                                              <p:spTgt spid="26"/>
                                            </p:tgtEl>
                                            <p:attrNameLst>
                                              <p:attrName>ppt_h</p:attrName>
                                            </p:attrNameLst>
                                          </p:cBhvr>
                                          <p:tavLst>
                                            <p:tav tm="0">
                                              <p:val>
                                                <p:fltVal val="0"/>
                                              </p:val>
                                            </p:tav>
                                            <p:tav tm="100000">
                                              <p:val>
                                                <p:strVal val="#ppt_h"/>
                                              </p:val>
                                            </p:tav>
                                          </p:tavLst>
                                        </p:anim>
                                        <p:animEffect transition="in" filter="fade">
                                          <p:cBhvr>
                                            <p:cTn id="20" dur="300"/>
                                            <p:tgtEl>
                                              <p:spTgt spid="26"/>
                                            </p:tgtEl>
                                          </p:cBhvr>
                                        </p:animEffect>
                                      </p:childTnLst>
                                    </p:cTn>
                                  </p:par>
                                  <p:par>
                                    <p:cTn id="21" presetID="6" presetClass="emph" presetSubtype="0" autoRev="1" fill="hold" grpId="1" nodeType="withEffect">
                                      <p:stCondLst>
                                        <p:cond delay="700"/>
                                      </p:stCondLst>
                                      <p:childTnLst>
                                        <p:animScale>
                                          <p:cBhvr>
                                            <p:cTn id="22" dur="150" fill="hold"/>
                                            <p:tgtEl>
                                              <p:spTgt spid="26"/>
                                            </p:tgtEl>
                                          </p:cBhvr>
                                          <p:by x="110000" y="110000"/>
                                        </p:animScale>
                                      </p:childTnLst>
                                    </p:cTn>
                                  </p:par>
                                  <p:par>
                                    <p:cTn id="23" presetID="53" presetClass="entr" presetSubtype="16" fill="hold" nodeType="withEffect">
                                      <p:stCondLst>
                                        <p:cond delay="500"/>
                                      </p:stCondLst>
                                      <p:childTnLst>
                                        <p:set>
                                          <p:cBhvr>
                                            <p:cTn id="24" dur="1" fill="hold">
                                              <p:stCondLst>
                                                <p:cond delay="0"/>
                                              </p:stCondLst>
                                            </p:cTn>
                                            <p:tgtEl>
                                              <p:spTgt spid="27"/>
                                            </p:tgtEl>
                                            <p:attrNameLst>
                                              <p:attrName>style.visibility</p:attrName>
                                            </p:attrNameLst>
                                          </p:cBhvr>
                                          <p:to>
                                            <p:strVal val="visible"/>
                                          </p:to>
                                        </p:set>
                                        <p:anim calcmode="lin" valueType="num">
                                          <p:cBhvr>
                                            <p:cTn id="25" dur="300" fill="hold"/>
                                            <p:tgtEl>
                                              <p:spTgt spid="27"/>
                                            </p:tgtEl>
                                            <p:attrNameLst>
                                              <p:attrName>ppt_w</p:attrName>
                                            </p:attrNameLst>
                                          </p:cBhvr>
                                          <p:tavLst>
                                            <p:tav tm="0">
                                              <p:val>
                                                <p:fltVal val="0"/>
                                              </p:val>
                                            </p:tav>
                                            <p:tav tm="100000">
                                              <p:val>
                                                <p:strVal val="#ppt_w"/>
                                              </p:val>
                                            </p:tav>
                                          </p:tavLst>
                                        </p:anim>
                                        <p:anim calcmode="lin" valueType="num">
                                          <p:cBhvr>
                                            <p:cTn id="26" dur="300" fill="hold"/>
                                            <p:tgtEl>
                                              <p:spTgt spid="27"/>
                                            </p:tgtEl>
                                            <p:attrNameLst>
                                              <p:attrName>ppt_h</p:attrName>
                                            </p:attrNameLst>
                                          </p:cBhvr>
                                          <p:tavLst>
                                            <p:tav tm="0">
                                              <p:val>
                                                <p:fltVal val="0"/>
                                              </p:val>
                                            </p:tav>
                                            <p:tav tm="100000">
                                              <p:val>
                                                <p:strVal val="#ppt_h"/>
                                              </p:val>
                                            </p:tav>
                                          </p:tavLst>
                                        </p:anim>
                                        <p:animEffect transition="in" filter="fade">
                                          <p:cBhvr>
                                            <p:cTn id="27" dur="300"/>
                                            <p:tgtEl>
                                              <p:spTgt spid="27"/>
                                            </p:tgtEl>
                                          </p:cBhvr>
                                        </p:animEffect>
                                      </p:childTnLst>
                                    </p:cTn>
                                  </p:par>
                                  <p:par>
                                    <p:cTn id="28" presetID="6" presetClass="emph" presetSubtype="0" autoRev="1" fill="hold" nodeType="withEffect">
                                      <p:stCondLst>
                                        <p:cond delay="800"/>
                                      </p:stCondLst>
                                      <p:childTnLst>
                                        <p:animScale>
                                          <p:cBhvr>
                                            <p:cTn id="29" dur="150" fill="hold"/>
                                            <p:tgtEl>
                                              <p:spTgt spid="27"/>
                                            </p:tgtEl>
                                          </p:cBhvr>
                                          <p:by x="110000" y="110000"/>
                                        </p:animScale>
                                      </p:childTnLst>
                                    </p:cTn>
                                  </p:par>
                                  <p:par>
                                    <p:cTn id="30" presetID="2" presetClass="entr" presetSubtype="2" fill="hold" grpId="0" nodeType="withEffect" p14:presetBounceEnd="30000">
                                      <p:stCondLst>
                                        <p:cond delay="800"/>
                                      </p:stCondLst>
                                      <p:childTnLst>
                                        <p:set>
                                          <p:cBhvr>
                                            <p:cTn id="31" dur="1" fill="hold">
                                              <p:stCondLst>
                                                <p:cond delay="0"/>
                                              </p:stCondLst>
                                            </p:cTn>
                                            <p:tgtEl>
                                              <p:spTgt spid="38"/>
                                            </p:tgtEl>
                                            <p:attrNameLst>
                                              <p:attrName>style.visibility</p:attrName>
                                            </p:attrNameLst>
                                          </p:cBhvr>
                                          <p:to>
                                            <p:strVal val="visible"/>
                                          </p:to>
                                        </p:set>
                                        <p:anim calcmode="lin" valueType="num" p14:bounceEnd="30000">
                                          <p:cBhvr additive="base">
                                            <p:cTn id="32" dur="500" fill="hold"/>
                                            <p:tgtEl>
                                              <p:spTgt spid="38"/>
                                            </p:tgtEl>
                                            <p:attrNameLst>
                                              <p:attrName>ppt_x</p:attrName>
                                            </p:attrNameLst>
                                          </p:cBhvr>
                                          <p:tavLst>
                                            <p:tav tm="0">
                                              <p:val>
                                                <p:strVal val="1+#ppt_w/2"/>
                                              </p:val>
                                            </p:tav>
                                            <p:tav tm="100000">
                                              <p:val>
                                                <p:strVal val="#ppt_x"/>
                                              </p:val>
                                            </p:tav>
                                          </p:tavLst>
                                        </p:anim>
                                        <p:anim calcmode="lin" valueType="num" p14:bounceEnd="30000">
                                          <p:cBhvr additive="base">
                                            <p:cTn id="33" dur="500" fill="hold"/>
                                            <p:tgtEl>
                                              <p:spTgt spid="38"/>
                                            </p:tgtEl>
                                            <p:attrNameLst>
                                              <p:attrName>ppt_y</p:attrName>
                                            </p:attrNameLst>
                                          </p:cBhvr>
                                          <p:tavLst>
                                            <p:tav tm="0">
                                              <p:val>
                                                <p:strVal val="#ppt_y"/>
                                              </p:val>
                                            </p:tav>
                                            <p:tav tm="100000">
                                              <p:val>
                                                <p:strVal val="#ppt_y"/>
                                              </p:val>
                                            </p:tav>
                                          </p:tavLst>
                                        </p:anim>
                                      </p:childTnLst>
                                    </p:cTn>
                                  </p:par>
                                  <p:par>
                                    <p:cTn id="34" presetID="53" presetClass="entr" presetSubtype="16" fill="hold" grpId="0" nodeType="withEffect">
                                      <p:stCondLst>
                                        <p:cond delay="800"/>
                                      </p:stCondLst>
                                      <p:childTnLst>
                                        <p:set>
                                          <p:cBhvr>
                                            <p:cTn id="35" dur="1" fill="hold">
                                              <p:stCondLst>
                                                <p:cond delay="0"/>
                                              </p:stCondLst>
                                            </p:cTn>
                                            <p:tgtEl>
                                              <p:spTgt spid="31"/>
                                            </p:tgtEl>
                                            <p:attrNameLst>
                                              <p:attrName>style.visibility</p:attrName>
                                            </p:attrNameLst>
                                          </p:cBhvr>
                                          <p:to>
                                            <p:strVal val="visible"/>
                                          </p:to>
                                        </p:set>
                                        <p:anim calcmode="lin" valueType="num">
                                          <p:cBhvr>
                                            <p:cTn id="36" dur="300" fill="hold"/>
                                            <p:tgtEl>
                                              <p:spTgt spid="31"/>
                                            </p:tgtEl>
                                            <p:attrNameLst>
                                              <p:attrName>ppt_w</p:attrName>
                                            </p:attrNameLst>
                                          </p:cBhvr>
                                          <p:tavLst>
                                            <p:tav tm="0">
                                              <p:val>
                                                <p:fltVal val="0"/>
                                              </p:val>
                                            </p:tav>
                                            <p:tav tm="100000">
                                              <p:val>
                                                <p:strVal val="#ppt_w"/>
                                              </p:val>
                                            </p:tav>
                                          </p:tavLst>
                                        </p:anim>
                                        <p:anim calcmode="lin" valueType="num">
                                          <p:cBhvr>
                                            <p:cTn id="37" dur="300" fill="hold"/>
                                            <p:tgtEl>
                                              <p:spTgt spid="31"/>
                                            </p:tgtEl>
                                            <p:attrNameLst>
                                              <p:attrName>ppt_h</p:attrName>
                                            </p:attrNameLst>
                                          </p:cBhvr>
                                          <p:tavLst>
                                            <p:tav tm="0">
                                              <p:val>
                                                <p:fltVal val="0"/>
                                              </p:val>
                                            </p:tav>
                                            <p:tav tm="100000">
                                              <p:val>
                                                <p:strVal val="#ppt_h"/>
                                              </p:val>
                                            </p:tav>
                                          </p:tavLst>
                                        </p:anim>
                                        <p:animEffect transition="in" filter="fade">
                                          <p:cBhvr>
                                            <p:cTn id="38" dur="300"/>
                                            <p:tgtEl>
                                              <p:spTgt spid="31"/>
                                            </p:tgtEl>
                                          </p:cBhvr>
                                        </p:animEffect>
                                      </p:childTnLst>
                                    </p:cTn>
                                  </p:par>
                                  <p:par>
                                    <p:cTn id="39" presetID="6" presetClass="emph" presetSubtype="0" autoRev="1" fill="hold" grpId="1" nodeType="withEffect">
                                      <p:stCondLst>
                                        <p:cond delay="1100"/>
                                      </p:stCondLst>
                                      <p:childTnLst>
                                        <p:animScale>
                                          <p:cBhvr>
                                            <p:cTn id="40" dur="150" fill="hold"/>
                                            <p:tgtEl>
                                              <p:spTgt spid="31"/>
                                            </p:tgtEl>
                                          </p:cBhvr>
                                          <p:by x="110000" y="110000"/>
                                        </p:animScale>
                                      </p:childTnLst>
                                    </p:cTn>
                                  </p:par>
                                  <p:par>
                                    <p:cTn id="41" presetID="53" presetClass="entr" presetSubtype="16" fill="hold" nodeType="withEffect">
                                      <p:stCondLst>
                                        <p:cond delay="900"/>
                                      </p:stCondLst>
                                      <p:childTnLst>
                                        <p:set>
                                          <p:cBhvr>
                                            <p:cTn id="42" dur="1" fill="hold">
                                              <p:stCondLst>
                                                <p:cond delay="0"/>
                                              </p:stCondLst>
                                            </p:cTn>
                                            <p:tgtEl>
                                              <p:spTgt spid="32"/>
                                            </p:tgtEl>
                                            <p:attrNameLst>
                                              <p:attrName>style.visibility</p:attrName>
                                            </p:attrNameLst>
                                          </p:cBhvr>
                                          <p:to>
                                            <p:strVal val="visible"/>
                                          </p:to>
                                        </p:set>
                                        <p:anim calcmode="lin" valueType="num">
                                          <p:cBhvr>
                                            <p:cTn id="43" dur="300" fill="hold"/>
                                            <p:tgtEl>
                                              <p:spTgt spid="32"/>
                                            </p:tgtEl>
                                            <p:attrNameLst>
                                              <p:attrName>ppt_w</p:attrName>
                                            </p:attrNameLst>
                                          </p:cBhvr>
                                          <p:tavLst>
                                            <p:tav tm="0">
                                              <p:val>
                                                <p:fltVal val="0"/>
                                              </p:val>
                                            </p:tav>
                                            <p:tav tm="100000">
                                              <p:val>
                                                <p:strVal val="#ppt_w"/>
                                              </p:val>
                                            </p:tav>
                                          </p:tavLst>
                                        </p:anim>
                                        <p:anim calcmode="lin" valueType="num">
                                          <p:cBhvr>
                                            <p:cTn id="44" dur="300" fill="hold"/>
                                            <p:tgtEl>
                                              <p:spTgt spid="32"/>
                                            </p:tgtEl>
                                            <p:attrNameLst>
                                              <p:attrName>ppt_h</p:attrName>
                                            </p:attrNameLst>
                                          </p:cBhvr>
                                          <p:tavLst>
                                            <p:tav tm="0">
                                              <p:val>
                                                <p:fltVal val="0"/>
                                              </p:val>
                                            </p:tav>
                                            <p:tav tm="100000">
                                              <p:val>
                                                <p:strVal val="#ppt_h"/>
                                              </p:val>
                                            </p:tav>
                                          </p:tavLst>
                                        </p:anim>
                                        <p:animEffect transition="in" filter="fade">
                                          <p:cBhvr>
                                            <p:cTn id="45" dur="300"/>
                                            <p:tgtEl>
                                              <p:spTgt spid="32"/>
                                            </p:tgtEl>
                                          </p:cBhvr>
                                        </p:animEffect>
                                      </p:childTnLst>
                                    </p:cTn>
                                  </p:par>
                                  <p:par>
                                    <p:cTn id="46" presetID="6" presetClass="emph" presetSubtype="0" autoRev="1" fill="hold" nodeType="withEffect">
                                      <p:stCondLst>
                                        <p:cond delay="1200"/>
                                      </p:stCondLst>
                                      <p:childTnLst>
                                        <p:animScale>
                                          <p:cBhvr>
                                            <p:cTn id="47" dur="150" fill="hold"/>
                                            <p:tgtEl>
                                              <p:spTgt spid="32"/>
                                            </p:tgtEl>
                                          </p:cBhvr>
                                          <p:by x="110000" y="110000"/>
                                        </p:animScale>
                                      </p:childTnLst>
                                    </p:cTn>
                                  </p:par>
                                  <p:par>
                                    <p:cTn id="48" presetID="2" presetClass="entr" presetSubtype="2" fill="hold" grpId="0" nodeType="withEffect" p14:presetBounceEnd="30000">
                                      <p:stCondLst>
                                        <p:cond delay="1200"/>
                                      </p:stCondLst>
                                      <p:childTnLst>
                                        <p:set>
                                          <p:cBhvr>
                                            <p:cTn id="49" dur="1" fill="hold">
                                              <p:stCondLst>
                                                <p:cond delay="0"/>
                                              </p:stCondLst>
                                            </p:cTn>
                                            <p:tgtEl>
                                              <p:spTgt spid="39"/>
                                            </p:tgtEl>
                                            <p:attrNameLst>
                                              <p:attrName>style.visibility</p:attrName>
                                            </p:attrNameLst>
                                          </p:cBhvr>
                                          <p:to>
                                            <p:strVal val="visible"/>
                                          </p:to>
                                        </p:set>
                                        <p:anim calcmode="lin" valueType="num" p14:bounceEnd="30000">
                                          <p:cBhvr additive="base">
                                            <p:cTn id="50" dur="500" fill="hold"/>
                                            <p:tgtEl>
                                              <p:spTgt spid="39"/>
                                            </p:tgtEl>
                                            <p:attrNameLst>
                                              <p:attrName>ppt_x</p:attrName>
                                            </p:attrNameLst>
                                          </p:cBhvr>
                                          <p:tavLst>
                                            <p:tav tm="0">
                                              <p:val>
                                                <p:strVal val="1+#ppt_w/2"/>
                                              </p:val>
                                            </p:tav>
                                            <p:tav tm="100000">
                                              <p:val>
                                                <p:strVal val="#ppt_x"/>
                                              </p:val>
                                            </p:tav>
                                          </p:tavLst>
                                        </p:anim>
                                        <p:anim calcmode="lin" valueType="num" p14:bounceEnd="30000">
                                          <p:cBhvr additive="base">
                                            <p:cTn id="51"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6" grpId="0" animBg="1"/>
          <p:bldP spid="26" grpId="1" animBg="1"/>
          <p:bldP spid="31" grpId="0" animBg="1"/>
          <p:bldP spid="31" grpId="1" animBg="1"/>
          <p:bldP spid="37" grpId="0"/>
          <p:bldP spid="38" grpId="0"/>
          <p:bldP spid="3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300" fill="hold"/>
                                            <p:tgtEl>
                                              <p:spTgt spid="25"/>
                                            </p:tgtEl>
                                            <p:attrNameLst>
                                              <p:attrName>ppt_w</p:attrName>
                                            </p:attrNameLst>
                                          </p:cBhvr>
                                          <p:tavLst>
                                            <p:tav tm="0">
                                              <p:val>
                                                <p:fltVal val="0"/>
                                              </p:val>
                                            </p:tav>
                                            <p:tav tm="100000">
                                              <p:val>
                                                <p:strVal val="#ppt_w"/>
                                              </p:val>
                                            </p:tav>
                                          </p:tavLst>
                                        </p:anim>
                                        <p:anim calcmode="lin" valueType="num">
                                          <p:cBhvr>
                                            <p:cTn id="8" dur="300" fill="hold"/>
                                            <p:tgtEl>
                                              <p:spTgt spid="25"/>
                                            </p:tgtEl>
                                            <p:attrNameLst>
                                              <p:attrName>ppt_h</p:attrName>
                                            </p:attrNameLst>
                                          </p:cBhvr>
                                          <p:tavLst>
                                            <p:tav tm="0">
                                              <p:val>
                                                <p:fltVal val="0"/>
                                              </p:val>
                                            </p:tav>
                                            <p:tav tm="100000">
                                              <p:val>
                                                <p:strVal val="#ppt_h"/>
                                              </p:val>
                                            </p:tav>
                                          </p:tavLst>
                                        </p:anim>
                                        <p:animEffect transition="in" filter="fade">
                                          <p:cBhvr>
                                            <p:cTn id="9" dur="300"/>
                                            <p:tgtEl>
                                              <p:spTgt spid="25"/>
                                            </p:tgtEl>
                                          </p:cBhvr>
                                        </p:animEffect>
                                      </p:childTnLst>
                                    </p:cTn>
                                  </p:par>
                                  <p:par>
                                    <p:cTn id="10" presetID="6" presetClass="emph" presetSubtype="0" autoRev="1" fill="hold" grpId="1" nodeType="withEffect">
                                      <p:stCondLst>
                                        <p:cond delay="300"/>
                                      </p:stCondLst>
                                      <p:childTnLst>
                                        <p:animScale>
                                          <p:cBhvr>
                                            <p:cTn id="11" dur="150" fill="hold"/>
                                            <p:tgtEl>
                                              <p:spTgt spid="25"/>
                                            </p:tgtEl>
                                          </p:cBhvr>
                                          <p:by x="110000" y="110000"/>
                                        </p:animScale>
                                      </p:childTnLst>
                                    </p:cTn>
                                  </p:par>
                                  <p:par>
                                    <p:cTn id="12" presetID="2" presetClass="entr" presetSubtype="2" fill="hold" grpId="0" nodeType="withEffect">
                                      <p:stCondLst>
                                        <p:cond delay="400"/>
                                      </p:stCondLst>
                                      <p:childTnLst>
                                        <p:set>
                                          <p:cBhvr>
                                            <p:cTn id="13" dur="1" fill="hold">
                                              <p:stCondLst>
                                                <p:cond delay="0"/>
                                              </p:stCondLst>
                                            </p:cTn>
                                            <p:tgtEl>
                                              <p:spTgt spid="37"/>
                                            </p:tgtEl>
                                            <p:attrNameLst>
                                              <p:attrName>style.visibility</p:attrName>
                                            </p:attrNameLst>
                                          </p:cBhvr>
                                          <p:to>
                                            <p:strVal val="visible"/>
                                          </p:to>
                                        </p:set>
                                        <p:anim calcmode="lin" valueType="num">
                                          <p:cBhvr additive="base">
                                            <p:cTn id="14" dur="500" fill="hold"/>
                                            <p:tgtEl>
                                              <p:spTgt spid="37"/>
                                            </p:tgtEl>
                                            <p:attrNameLst>
                                              <p:attrName>ppt_x</p:attrName>
                                            </p:attrNameLst>
                                          </p:cBhvr>
                                          <p:tavLst>
                                            <p:tav tm="0">
                                              <p:val>
                                                <p:strVal val="1+#ppt_w/2"/>
                                              </p:val>
                                            </p:tav>
                                            <p:tav tm="100000">
                                              <p:val>
                                                <p:strVal val="#ppt_x"/>
                                              </p:val>
                                            </p:tav>
                                          </p:tavLst>
                                        </p:anim>
                                        <p:anim calcmode="lin" valueType="num">
                                          <p:cBhvr additive="base">
                                            <p:cTn id="15" dur="500" fill="hold"/>
                                            <p:tgtEl>
                                              <p:spTgt spid="37"/>
                                            </p:tgtEl>
                                            <p:attrNameLst>
                                              <p:attrName>ppt_y</p:attrName>
                                            </p:attrNameLst>
                                          </p:cBhvr>
                                          <p:tavLst>
                                            <p:tav tm="0">
                                              <p:val>
                                                <p:strVal val="#ppt_y"/>
                                              </p:val>
                                            </p:tav>
                                            <p:tav tm="100000">
                                              <p:val>
                                                <p:strVal val="#ppt_y"/>
                                              </p:val>
                                            </p:tav>
                                          </p:tavLst>
                                        </p:anim>
                                      </p:childTnLst>
                                    </p:cTn>
                                  </p:par>
                                  <p:par>
                                    <p:cTn id="16" presetID="53" presetClass="entr" presetSubtype="16" fill="hold" grpId="0" nodeType="withEffect">
                                      <p:stCondLst>
                                        <p:cond delay="4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300" fill="hold"/>
                                            <p:tgtEl>
                                              <p:spTgt spid="26"/>
                                            </p:tgtEl>
                                            <p:attrNameLst>
                                              <p:attrName>ppt_w</p:attrName>
                                            </p:attrNameLst>
                                          </p:cBhvr>
                                          <p:tavLst>
                                            <p:tav tm="0">
                                              <p:val>
                                                <p:fltVal val="0"/>
                                              </p:val>
                                            </p:tav>
                                            <p:tav tm="100000">
                                              <p:val>
                                                <p:strVal val="#ppt_w"/>
                                              </p:val>
                                            </p:tav>
                                          </p:tavLst>
                                        </p:anim>
                                        <p:anim calcmode="lin" valueType="num">
                                          <p:cBhvr>
                                            <p:cTn id="19" dur="300" fill="hold"/>
                                            <p:tgtEl>
                                              <p:spTgt spid="26"/>
                                            </p:tgtEl>
                                            <p:attrNameLst>
                                              <p:attrName>ppt_h</p:attrName>
                                            </p:attrNameLst>
                                          </p:cBhvr>
                                          <p:tavLst>
                                            <p:tav tm="0">
                                              <p:val>
                                                <p:fltVal val="0"/>
                                              </p:val>
                                            </p:tav>
                                            <p:tav tm="100000">
                                              <p:val>
                                                <p:strVal val="#ppt_h"/>
                                              </p:val>
                                            </p:tav>
                                          </p:tavLst>
                                        </p:anim>
                                        <p:animEffect transition="in" filter="fade">
                                          <p:cBhvr>
                                            <p:cTn id="20" dur="300"/>
                                            <p:tgtEl>
                                              <p:spTgt spid="26"/>
                                            </p:tgtEl>
                                          </p:cBhvr>
                                        </p:animEffect>
                                      </p:childTnLst>
                                    </p:cTn>
                                  </p:par>
                                  <p:par>
                                    <p:cTn id="21" presetID="6" presetClass="emph" presetSubtype="0" autoRev="1" fill="hold" grpId="1" nodeType="withEffect">
                                      <p:stCondLst>
                                        <p:cond delay="700"/>
                                      </p:stCondLst>
                                      <p:childTnLst>
                                        <p:animScale>
                                          <p:cBhvr>
                                            <p:cTn id="22" dur="150" fill="hold"/>
                                            <p:tgtEl>
                                              <p:spTgt spid="26"/>
                                            </p:tgtEl>
                                          </p:cBhvr>
                                          <p:by x="110000" y="110000"/>
                                        </p:animScale>
                                      </p:childTnLst>
                                    </p:cTn>
                                  </p:par>
                                  <p:par>
                                    <p:cTn id="23" presetID="53" presetClass="entr" presetSubtype="16" fill="hold" nodeType="withEffect">
                                      <p:stCondLst>
                                        <p:cond delay="500"/>
                                      </p:stCondLst>
                                      <p:childTnLst>
                                        <p:set>
                                          <p:cBhvr>
                                            <p:cTn id="24" dur="1" fill="hold">
                                              <p:stCondLst>
                                                <p:cond delay="0"/>
                                              </p:stCondLst>
                                            </p:cTn>
                                            <p:tgtEl>
                                              <p:spTgt spid="27"/>
                                            </p:tgtEl>
                                            <p:attrNameLst>
                                              <p:attrName>style.visibility</p:attrName>
                                            </p:attrNameLst>
                                          </p:cBhvr>
                                          <p:to>
                                            <p:strVal val="visible"/>
                                          </p:to>
                                        </p:set>
                                        <p:anim calcmode="lin" valueType="num">
                                          <p:cBhvr>
                                            <p:cTn id="25" dur="300" fill="hold"/>
                                            <p:tgtEl>
                                              <p:spTgt spid="27"/>
                                            </p:tgtEl>
                                            <p:attrNameLst>
                                              <p:attrName>ppt_w</p:attrName>
                                            </p:attrNameLst>
                                          </p:cBhvr>
                                          <p:tavLst>
                                            <p:tav tm="0">
                                              <p:val>
                                                <p:fltVal val="0"/>
                                              </p:val>
                                            </p:tav>
                                            <p:tav tm="100000">
                                              <p:val>
                                                <p:strVal val="#ppt_w"/>
                                              </p:val>
                                            </p:tav>
                                          </p:tavLst>
                                        </p:anim>
                                        <p:anim calcmode="lin" valueType="num">
                                          <p:cBhvr>
                                            <p:cTn id="26" dur="300" fill="hold"/>
                                            <p:tgtEl>
                                              <p:spTgt spid="27"/>
                                            </p:tgtEl>
                                            <p:attrNameLst>
                                              <p:attrName>ppt_h</p:attrName>
                                            </p:attrNameLst>
                                          </p:cBhvr>
                                          <p:tavLst>
                                            <p:tav tm="0">
                                              <p:val>
                                                <p:fltVal val="0"/>
                                              </p:val>
                                            </p:tav>
                                            <p:tav tm="100000">
                                              <p:val>
                                                <p:strVal val="#ppt_h"/>
                                              </p:val>
                                            </p:tav>
                                          </p:tavLst>
                                        </p:anim>
                                        <p:animEffect transition="in" filter="fade">
                                          <p:cBhvr>
                                            <p:cTn id="27" dur="300"/>
                                            <p:tgtEl>
                                              <p:spTgt spid="27"/>
                                            </p:tgtEl>
                                          </p:cBhvr>
                                        </p:animEffect>
                                      </p:childTnLst>
                                    </p:cTn>
                                  </p:par>
                                  <p:par>
                                    <p:cTn id="28" presetID="6" presetClass="emph" presetSubtype="0" autoRev="1" fill="hold" nodeType="withEffect">
                                      <p:stCondLst>
                                        <p:cond delay="800"/>
                                      </p:stCondLst>
                                      <p:childTnLst>
                                        <p:animScale>
                                          <p:cBhvr>
                                            <p:cTn id="29" dur="150" fill="hold"/>
                                            <p:tgtEl>
                                              <p:spTgt spid="27"/>
                                            </p:tgtEl>
                                          </p:cBhvr>
                                          <p:by x="110000" y="110000"/>
                                        </p:animScale>
                                      </p:childTnLst>
                                    </p:cTn>
                                  </p:par>
                                  <p:par>
                                    <p:cTn id="30" presetID="2" presetClass="entr" presetSubtype="2" fill="hold" grpId="0" nodeType="withEffect">
                                      <p:stCondLst>
                                        <p:cond delay="800"/>
                                      </p:stCondLst>
                                      <p:childTnLst>
                                        <p:set>
                                          <p:cBhvr>
                                            <p:cTn id="31" dur="1" fill="hold">
                                              <p:stCondLst>
                                                <p:cond delay="0"/>
                                              </p:stCondLst>
                                            </p:cTn>
                                            <p:tgtEl>
                                              <p:spTgt spid="38"/>
                                            </p:tgtEl>
                                            <p:attrNameLst>
                                              <p:attrName>style.visibility</p:attrName>
                                            </p:attrNameLst>
                                          </p:cBhvr>
                                          <p:to>
                                            <p:strVal val="visible"/>
                                          </p:to>
                                        </p:set>
                                        <p:anim calcmode="lin" valueType="num">
                                          <p:cBhvr additive="base">
                                            <p:cTn id="32" dur="500" fill="hold"/>
                                            <p:tgtEl>
                                              <p:spTgt spid="38"/>
                                            </p:tgtEl>
                                            <p:attrNameLst>
                                              <p:attrName>ppt_x</p:attrName>
                                            </p:attrNameLst>
                                          </p:cBhvr>
                                          <p:tavLst>
                                            <p:tav tm="0">
                                              <p:val>
                                                <p:strVal val="1+#ppt_w/2"/>
                                              </p:val>
                                            </p:tav>
                                            <p:tav tm="100000">
                                              <p:val>
                                                <p:strVal val="#ppt_x"/>
                                              </p:val>
                                            </p:tav>
                                          </p:tavLst>
                                        </p:anim>
                                        <p:anim calcmode="lin" valueType="num">
                                          <p:cBhvr additive="base">
                                            <p:cTn id="33" dur="500" fill="hold"/>
                                            <p:tgtEl>
                                              <p:spTgt spid="38"/>
                                            </p:tgtEl>
                                            <p:attrNameLst>
                                              <p:attrName>ppt_y</p:attrName>
                                            </p:attrNameLst>
                                          </p:cBhvr>
                                          <p:tavLst>
                                            <p:tav tm="0">
                                              <p:val>
                                                <p:strVal val="#ppt_y"/>
                                              </p:val>
                                            </p:tav>
                                            <p:tav tm="100000">
                                              <p:val>
                                                <p:strVal val="#ppt_y"/>
                                              </p:val>
                                            </p:tav>
                                          </p:tavLst>
                                        </p:anim>
                                      </p:childTnLst>
                                    </p:cTn>
                                  </p:par>
                                  <p:par>
                                    <p:cTn id="34" presetID="53" presetClass="entr" presetSubtype="16" fill="hold" grpId="0" nodeType="withEffect">
                                      <p:stCondLst>
                                        <p:cond delay="800"/>
                                      </p:stCondLst>
                                      <p:childTnLst>
                                        <p:set>
                                          <p:cBhvr>
                                            <p:cTn id="35" dur="1" fill="hold">
                                              <p:stCondLst>
                                                <p:cond delay="0"/>
                                              </p:stCondLst>
                                            </p:cTn>
                                            <p:tgtEl>
                                              <p:spTgt spid="31"/>
                                            </p:tgtEl>
                                            <p:attrNameLst>
                                              <p:attrName>style.visibility</p:attrName>
                                            </p:attrNameLst>
                                          </p:cBhvr>
                                          <p:to>
                                            <p:strVal val="visible"/>
                                          </p:to>
                                        </p:set>
                                        <p:anim calcmode="lin" valueType="num">
                                          <p:cBhvr>
                                            <p:cTn id="36" dur="300" fill="hold"/>
                                            <p:tgtEl>
                                              <p:spTgt spid="31"/>
                                            </p:tgtEl>
                                            <p:attrNameLst>
                                              <p:attrName>ppt_w</p:attrName>
                                            </p:attrNameLst>
                                          </p:cBhvr>
                                          <p:tavLst>
                                            <p:tav tm="0">
                                              <p:val>
                                                <p:fltVal val="0"/>
                                              </p:val>
                                            </p:tav>
                                            <p:tav tm="100000">
                                              <p:val>
                                                <p:strVal val="#ppt_w"/>
                                              </p:val>
                                            </p:tav>
                                          </p:tavLst>
                                        </p:anim>
                                        <p:anim calcmode="lin" valueType="num">
                                          <p:cBhvr>
                                            <p:cTn id="37" dur="300" fill="hold"/>
                                            <p:tgtEl>
                                              <p:spTgt spid="31"/>
                                            </p:tgtEl>
                                            <p:attrNameLst>
                                              <p:attrName>ppt_h</p:attrName>
                                            </p:attrNameLst>
                                          </p:cBhvr>
                                          <p:tavLst>
                                            <p:tav tm="0">
                                              <p:val>
                                                <p:fltVal val="0"/>
                                              </p:val>
                                            </p:tav>
                                            <p:tav tm="100000">
                                              <p:val>
                                                <p:strVal val="#ppt_h"/>
                                              </p:val>
                                            </p:tav>
                                          </p:tavLst>
                                        </p:anim>
                                        <p:animEffect transition="in" filter="fade">
                                          <p:cBhvr>
                                            <p:cTn id="38" dur="300"/>
                                            <p:tgtEl>
                                              <p:spTgt spid="31"/>
                                            </p:tgtEl>
                                          </p:cBhvr>
                                        </p:animEffect>
                                      </p:childTnLst>
                                    </p:cTn>
                                  </p:par>
                                  <p:par>
                                    <p:cTn id="39" presetID="6" presetClass="emph" presetSubtype="0" autoRev="1" fill="hold" grpId="1" nodeType="withEffect">
                                      <p:stCondLst>
                                        <p:cond delay="1100"/>
                                      </p:stCondLst>
                                      <p:childTnLst>
                                        <p:animScale>
                                          <p:cBhvr>
                                            <p:cTn id="40" dur="150" fill="hold"/>
                                            <p:tgtEl>
                                              <p:spTgt spid="31"/>
                                            </p:tgtEl>
                                          </p:cBhvr>
                                          <p:by x="110000" y="110000"/>
                                        </p:animScale>
                                      </p:childTnLst>
                                    </p:cTn>
                                  </p:par>
                                  <p:par>
                                    <p:cTn id="41" presetID="53" presetClass="entr" presetSubtype="16" fill="hold" nodeType="withEffect">
                                      <p:stCondLst>
                                        <p:cond delay="900"/>
                                      </p:stCondLst>
                                      <p:childTnLst>
                                        <p:set>
                                          <p:cBhvr>
                                            <p:cTn id="42" dur="1" fill="hold">
                                              <p:stCondLst>
                                                <p:cond delay="0"/>
                                              </p:stCondLst>
                                            </p:cTn>
                                            <p:tgtEl>
                                              <p:spTgt spid="32"/>
                                            </p:tgtEl>
                                            <p:attrNameLst>
                                              <p:attrName>style.visibility</p:attrName>
                                            </p:attrNameLst>
                                          </p:cBhvr>
                                          <p:to>
                                            <p:strVal val="visible"/>
                                          </p:to>
                                        </p:set>
                                        <p:anim calcmode="lin" valueType="num">
                                          <p:cBhvr>
                                            <p:cTn id="43" dur="300" fill="hold"/>
                                            <p:tgtEl>
                                              <p:spTgt spid="32"/>
                                            </p:tgtEl>
                                            <p:attrNameLst>
                                              <p:attrName>ppt_w</p:attrName>
                                            </p:attrNameLst>
                                          </p:cBhvr>
                                          <p:tavLst>
                                            <p:tav tm="0">
                                              <p:val>
                                                <p:fltVal val="0"/>
                                              </p:val>
                                            </p:tav>
                                            <p:tav tm="100000">
                                              <p:val>
                                                <p:strVal val="#ppt_w"/>
                                              </p:val>
                                            </p:tav>
                                          </p:tavLst>
                                        </p:anim>
                                        <p:anim calcmode="lin" valueType="num">
                                          <p:cBhvr>
                                            <p:cTn id="44" dur="300" fill="hold"/>
                                            <p:tgtEl>
                                              <p:spTgt spid="32"/>
                                            </p:tgtEl>
                                            <p:attrNameLst>
                                              <p:attrName>ppt_h</p:attrName>
                                            </p:attrNameLst>
                                          </p:cBhvr>
                                          <p:tavLst>
                                            <p:tav tm="0">
                                              <p:val>
                                                <p:fltVal val="0"/>
                                              </p:val>
                                            </p:tav>
                                            <p:tav tm="100000">
                                              <p:val>
                                                <p:strVal val="#ppt_h"/>
                                              </p:val>
                                            </p:tav>
                                          </p:tavLst>
                                        </p:anim>
                                        <p:animEffect transition="in" filter="fade">
                                          <p:cBhvr>
                                            <p:cTn id="45" dur="300"/>
                                            <p:tgtEl>
                                              <p:spTgt spid="32"/>
                                            </p:tgtEl>
                                          </p:cBhvr>
                                        </p:animEffect>
                                      </p:childTnLst>
                                    </p:cTn>
                                  </p:par>
                                  <p:par>
                                    <p:cTn id="46" presetID="6" presetClass="emph" presetSubtype="0" autoRev="1" fill="hold" nodeType="withEffect">
                                      <p:stCondLst>
                                        <p:cond delay="1200"/>
                                      </p:stCondLst>
                                      <p:childTnLst>
                                        <p:animScale>
                                          <p:cBhvr>
                                            <p:cTn id="47" dur="150" fill="hold"/>
                                            <p:tgtEl>
                                              <p:spTgt spid="32"/>
                                            </p:tgtEl>
                                          </p:cBhvr>
                                          <p:by x="110000" y="110000"/>
                                        </p:animScale>
                                      </p:childTnLst>
                                    </p:cTn>
                                  </p:par>
                                  <p:par>
                                    <p:cTn id="48" presetID="2" presetClass="entr" presetSubtype="2" fill="hold" grpId="0" nodeType="withEffect">
                                      <p:stCondLst>
                                        <p:cond delay="1200"/>
                                      </p:stCondLst>
                                      <p:childTnLst>
                                        <p:set>
                                          <p:cBhvr>
                                            <p:cTn id="49" dur="1" fill="hold">
                                              <p:stCondLst>
                                                <p:cond delay="0"/>
                                              </p:stCondLst>
                                            </p:cTn>
                                            <p:tgtEl>
                                              <p:spTgt spid="39"/>
                                            </p:tgtEl>
                                            <p:attrNameLst>
                                              <p:attrName>style.visibility</p:attrName>
                                            </p:attrNameLst>
                                          </p:cBhvr>
                                          <p:to>
                                            <p:strVal val="visible"/>
                                          </p:to>
                                        </p:set>
                                        <p:anim calcmode="lin" valueType="num">
                                          <p:cBhvr additive="base">
                                            <p:cTn id="50" dur="500" fill="hold"/>
                                            <p:tgtEl>
                                              <p:spTgt spid="39"/>
                                            </p:tgtEl>
                                            <p:attrNameLst>
                                              <p:attrName>ppt_x</p:attrName>
                                            </p:attrNameLst>
                                          </p:cBhvr>
                                          <p:tavLst>
                                            <p:tav tm="0">
                                              <p:val>
                                                <p:strVal val="1+#ppt_w/2"/>
                                              </p:val>
                                            </p:tav>
                                            <p:tav tm="100000">
                                              <p:val>
                                                <p:strVal val="#ppt_x"/>
                                              </p:val>
                                            </p:tav>
                                          </p:tavLst>
                                        </p:anim>
                                        <p:anim calcmode="lin" valueType="num">
                                          <p:cBhvr additive="base">
                                            <p:cTn id="51"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6" grpId="0" animBg="1"/>
          <p:bldP spid="26" grpId="1" animBg="1"/>
          <p:bldP spid="31" grpId="0" animBg="1"/>
          <p:bldP spid="31" grpId="1" animBg="1"/>
          <p:bldP spid="37" grpId="0"/>
          <p:bldP spid="38" grpId="0"/>
          <p:bldP spid="39"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4" y="448"/>
            <a:ext cx="12856810" cy="7231757"/>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429375" y="448"/>
            <a:ext cx="6428228" cy="7231757"/>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兰亭纤黑_GBK" panose="02000000000000000000" pitchFamily="2" charset="-122"/>
              <a:ea typeface="方正兰亭纤黑_GBK" panose="02000000000000000000" pitchFamily="2" charset="-122"/>
            </a:endParaRPr>
          </a:p>
        </p:txBody>
      </p:sp>
      <p:sp>
        <p:nvSpPr>
          <p:cNvPr id="39" name="椭圆 38"/>
          <p:cNvSpPr/>
          <p:nvPr/>
        </p:nvSpPr>
        <p:spPr>
          <a:xfrm>
            <a:off x="6567054" y="2639801"/>
            <a:ext cx="830312" cy="83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prstClr val="white"/>
                </a:solidFill>
                <a:latin typeface="Arial" panose="020B0604020202020204" pitchFamily="34" charset="0"/>
                <a:cs typeface="Arial" panose="020B0604020202020204" pitchFamily="34" charset="0"/>
              </a:rPr>
              <a:t>01</a:t>
            </a:r>
            <a:endParaRPr lang="zh-CN" altLang="en-US" sz="2800" dirty="0">
              <a:solidFill>
                <a:prstClr val="white"/>
              </a:solidFill>
              <a:latin typeface="Arial" panose="020B0604020202020204" pitchFamily="34" charset="0"/>
              <a:cs typeface="Arial" panose="020B0604020202020204" pitchFamily="34" charset="0"/>
            </a:endParaRPr>
          </a:p>
        </p:txBody>
      </p:sp>
      <p:sp>
        <p:nvSpPr>
          <p:cNvPr id="41" name="TextBox 24"/>
          <p:cNvSpPr txBox="1"/>
          <p:nvPr/>
        </p:nvSpPr>
        <p:spPr>
          <a:xfrm>
            <a:off x="7830899" y="2791630"/>
            <a:ext cx="640080" cy="368300"/>
          </a:xfrm>
          <a:prstGeom prst="rect">
            <a:avLst/>
          </a:prstGeom>
          <a:noFill/>
        </p:spPr>
        <p:txBody>
          <a:bodyPr wrap="none" rtlCol="0">
            <a:spAutoFit/>
          </a:bodyPr>
          <a:lstStyle/>
          <a:p>
            <a:r>
              <a:rPr lang="zh-CN" altLang="en-US" b="1" dirty="0">
                <a:latin typeface="微软雅黑" panose="020B0503020204020204" pitchFamily="34" charset="-122"/>
                <a:ea typeface="微软雅黑" panose="020B0503020204020204" pitchFamily="34" charset="-122"/>
              </a:rPr>
              <a:t>内容</a:t>
            </a:r>
            <a:endParaRPr lang="zh-CN" altLang="en-US" b="1" dirty="0">
              <a:latin typeface="微软雅黑" panose="020B0503020204020204" pitchFamily="34" charset="-122"/>
              <a:ea typeface="微软雅黑" panose="020B0503020204020204" pitchFamily="34" charset="-122"/>
            </a:endParaRPr>
          </a:p>
        </p:txBody>
      </p:sp>
      <p:sp>
        <p:nvSpPr>
          <p:cNvPr id="42" name="椭圆 41"/>
          <p:cNvSpPr/>
          <p:nvPr/>
        </p:nvSpPr>
        <p:spPr>
          <a:xfrm>
            <a:off x="6567054" y="3832349"/>
            <a:ext cx="830312" cy="83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prstClr val="white"/>
                </a:solidFill>
                <a:latin typeface="Arial" panose="020B0604020202020204" pitchFamily="34" charset="0"/>
                <a:cs typeface="Arial" panose="020B0604020202020204" pitchFamily="34" charset="0"/>
              </a:rPr>
              <a:t>02</a:t>
            </a:r>
            <a:endParaRPr lang="zh-CN" altLang="en-US" sz="2800" dirty="0">
              <a:solidFill>
                <a:prstClr val="white"/>
              </a:solidFill>
              <a:latin typeface="Arial" panose="020B0604020202020204" pitchFamily="34" charset="0"/>
              <a:cs typeface="Arial" panose="020B0604020202020204" pitchFamily="34" charset="0"/>
            </a:endParaRPr>
          </a:p>
        </p:txBody>
      </p:sp>
      <p:sp>
        <p:nvSpPr>
          <p:cNvPr id="44" name="TextBox 24"/>
          <p:cNvSpPr txBox="1"/>
          <p:nvPr/>
        </p:nvSpPr>
        <p:spPr>
          <a:xfrm>
            <a:off x="7830899" y="3984178"/>
            <a:ext cx="640080" cy="368300"/>
          </a:xfrm>
          <a:prstGeom prst="rect">
            <a:avLst/>
          </a:prstGeom>
          <a:noFill/>
        </p:spPr>
        <p:txBody>
          <a:bodyPr wrap="none" rtlCol="0">
            <a:spAutoFit/>
          </a:bodyPr>
          <a:lstStyle/>
          <a:p>
            <a:r>
              <a:rPr lang="zh-CN" altLang="en-US" b="1" dirty="0" smtClean="0">
                <a:latin typeface="微软雅黑" panose="020B0503020204020204" pitchFamily="34" charset="-122"/>
                <a:ea typeface="微软雅黑" panose="020B0503020204020204" pitchFamily="34" charset="-122"/>
              </a:rPr>
              <a:t>作用</a:t>
            </a:r>
            <a:endParaRPr lang="zh-CN" altLang="en-US" b="1" dirty="0" smtClean="0">
              <a:latin typeface="微软雅黑" panose="020B0503020204020204" pitchFamily="34" charset="-122"/>
              <a:ea typeface="微软雅黑" panose="020B0503020204020204" pitchFamily="34" charset="-122"/>
            </a:endParaRPr>
          </a:p>
        </p:txBody>
      </p:sp>
      <p:sp>
        <p:nvSpPr>
          <p:cNvPr id="51" name="矩形 50"/>
          <p:cNvSpPr/>
          <p:nvPr/>
        </p:nvSpPr>
        <p:spPr>
          <a:xfrm>
            <a:off x="1078162" y="1543390"/>
            <a:ext cx="1313018" cy="769346"/>
          </a:xfrm>
          <a:prstGeom prst="rect">
            <a:avLst/>
          </a:prstGeom>
          <a:effectLst/>
        </p:spPr>
        <p:txBody>
          <a:bodyPr vert="horz" wrap="none">
            <a:spAutoFit/>
          </a:bodyPr>
          <a:lstStyle/>
          <a:p>
            <a:r>
              <a:rPr lang="zh-CN" altLang="en-US" sz="4400" dirty="0">
                <a:solidFill>
                  <a:schemeClr val="bg1"/>
                </a:solidFill>
                <a:ea typeface="微软雅黑" panose="020B0503020204020204" pitchFamily="34" charset="-122"/>
              </a:rPr>
              <a:t>目录</a:t>
            </a:r>
            <a:endParaRPr lang="zh-CN" altLang="en-US" sz="4400" dirty="0">
              <a:solidFill>
                <a:schemeClr val="bg1"/>
              </a:solidFill>
              <a:ea typeface="微软雅黑" panose="020B0503020204020204" pitchFamily="34" charset="-122"/>
            </a:endParaRPr>
          </a:p>
        </p:txBody>
      </p:sp>
      <p:sp>
        <p:nvSpPr>
          <p:cNvPr id="52" name="矩形 51"/>
          <p:cNvSpPr/>
          <p:nvPr/>
        </p:nvSpPr>
        <p:spPr>
          <a:xfrm>
            <a:off x="669447" y="923736"/>
            <a:ext cx="2130450" cy="769346"/>
          </a:xfrm>
          <a:prstGeom prst="rect">
            <a:avLst/>
          </a:prstGeom>
          <a:effectLst/>
        </p:spPr>
        <p:txBody>
          <a:bodyPr vert="horz" wrap="none">
            <a:spAutoFit/>
          </a:bodyPr>
          <a:lstStyle/>
          <a:p>
            <a:r>
              <a:rPr lang="en-US" altLang="zh-CN" sz="4400" dirty="0">
                <a:solidFill>
                  <a:schemeClr val="bg1"/>
                </a:solidFill>
                <a:latin typeface="Agency FB" panose="020B0503020202020204" pitchFamily="34" charset="0"/>
                <a:ea typeface="微软雅黑" panose="020B0503020204020204" pitchFamily="34" charset="-122"/>
                <a:cs typeface="Arial" panose="020B0604020202020204" pitchFamily="34" charset="0"/>
              </a:rPr>
              <a:t>DIRECTORY</a:t>
            </a:r>
            <a:endParaRPr lang="zh-CN" altLang="en-US" sz="4400" dirty="0">
              <a:solidFill>
                <a:schemeClr val="bg1"/>
              </a:solidFill>
              <a:latin typeface="Agency FB" panose="020B0503020202020204" pitchFamily="34" charset="0"/>
              <a:ea typeface="微软雅黑" panose="020B0503020204020204" pitchFamily="34" charset="-122"/>
              <a:cs typeface="Arial" panose="020B0604020202020204" pitchFamily="34" charset="0"/>
            </a:endParaRPr>
          </a:p>
        </p:txBody>
      </p:sp>
      <p:sp>
        <p:nvSpPr>
          <p:cNvPr id="10" name="TextBox 24"/>
          <p:cNvSpPr txBox="1"/>
          <p:nvPr/>
        </p:nvSpPr>
        <p:spPr>
          <a:xfrm>
            <a:off x="6789415" y="923736"/>
            <a:ext cx="3024336" cy="737235"/>
          </a:xfrm>
          <a:prstGeom prst="rect">
            <a:avLst/>
          </a:prstGeom>
          <a:noFill/>
        </p:spPr>
        <p:txBody>
          <a:bodyPr wrap="square" rtlCol="0">
            <a:spAutoFit/>
          </a:bodyPr>
          <a:lstStyle/>
          <a:p>
            <a:r>
              <a:rPr lang="zh-CN" altLang="en-US" sz="2400" b="1" dirty="0" smtClean="0">
                <a:solidFill>
                  <a:srgbClr val="FFFFFF"/>
                </a:solidFill>
                <a:latin typeface="微软雅黑" panose="020B0503020204020204" pitchFamily="34" charset="-122"/>
                <a:ea typeface="微软雅黑" panose="020B0503020204020204" pitchFamily="34" charset="-122"/>
              </a:rPr>
              <a:t>第九章 分镜头脚本</a:t>
            </a:r>
            <a:endParaRPr lang="en-US" altLang="zh-CN" b="1" dirty="0" smtClean="0">
              <a:solidFill>
                <a:srgbClr val="FFFFFF"/>
              </a:solidFill>
              <a:latin typeface="微软雅黑" panose="020B0503020204020204" pitchFamily="34" charset="-122"/>
              <a:ea typeface="微软雅黑" panose="020B0503020204020204" pitchFamily="34" charset="-122"/>
            </a:endParaRPr>
          </a:p>
          <a:p>
            <a:r>
              <a:rPr lang="zh-CN" altLang="en-US" dirty="0" smtClean="0">
                <a:solidFill>
                  <a:srgbClr val="FFFFFF"/>
                </a:solidFill>
                <a:latin typeface="微软雅黑" panose="020B0503020204020204" pitchFamily="34" charset="-122"/>
                <a:ea typeface="微软雅黑" panose="020B0503020204020204" pitchFamily="34" charset="-122"/>
              </a:rPr>
              <a:t>第</a:t>
            </a:r>
            <a:r>
              <a:rPr lang="en-US" altLang="zh-CN" dirty="0">
                <a:solidFill>
                  <a:srgbClr val="FFFFFF"/>
                </a:solidFill>
                <a:latin typeface="微软雅黑" panose="020B0503020204020204" pitchFamily="34" charset="-122"/>
                <a:ea typeface="微软雅黑" panose="020B0503020204020204" pitchFamily="34" charset="-122"/>
              </a:rPr>
              <a:t>1</a:t>
            </a:r>
            <a:r>
              <a:rPr lang="zh-CN" altLang="en-US" dirty="0" smtClean="0">
                <a:solidFill>
                  <a:srgbClr val="FFFFFF"/>
                </a:solidFill>
                <a:latin typeface="微软雅黑" panose="020B0503020204020204" pitchFamily="34" charset="-122"/>
                <a:ea typeface="微软雅黑" panose="020B0503020204020204" pitchFamily="34" charset="-122"/>
              </a:rPr>
              <a:t>节 认识分镜头脚本</a:t>
            </a:r>
            <a:endParaRPr lang="zh-CN" altLang="en-US" dirty="0" smtClean="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52"/>
                                        </p:tgtEl>
                                        <p:attrNameLst>
                                          <p:attrName>style.visibility</p:attrName>
                                        </p:attrNameLst>
                                      </p:cBhvr>
                                      <p:to>
                                        <p:strVal val="visible"/>
                                      </p:to>
                                    </p:set>
                                    <p:anim calcmode="lin" valueType="num">
                                      <p:cBhvr>
                                        <p:cTn id="18"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52"/>
                                        </p:tgtEl>
                                        <p:attrNameLst>
                                          <p:attrName>ppt_y</p:attrName>
                                        </p:attrNameLst>
                                      </p:cBhvr>
                                      <p:tavLst>
                                        <p:tav tm="0">
                                          <p:val>
                                            <p:strVal val="#ppt_y"/>
                                          </p:val>
                                        </p:tav>
                                        <p:tav tm="100000">
                                          <p:val>
                                            <p:strVal val="#ppt_y"/>
                                          </p:val>
                                        </p:tav>
                                      </p:tavLst>
                                    </p:anim>
                                    <p:anim calcmode="lin" valueType="num">
                                      <p:cBhvr>
                                        <p:cTn id="20"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52"/>
                                        </p:tgtEl>
                                      </p:cBhvr>
                                    </p:animEffect>
                                  </p:childTnLst>
                                </p:cTn>
                              </p:par>
                            </p:childTnLst>
                          </p:cTn>
                        </p:par>
                        <p:par>
                          <p:cTn id="23" fill="hold">
                            <p:stCondLst>
                              <p:cond delay="1899"/>
                            </p:stCondLst>
                            <p:childTnLst>
                              <p:par>
                                <p:cTn id="24" presetID="23" presetClass="entr" presetSubtype="32" fill="hold" grpId="0" nodeType="after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p:cTn id="26" dur="500" fill="hold"/>
                                        <p:tgtEl>
                                          <p:spTgt spid="51"/>
                                        </p:tgtEl>
                                        <p:attrNameLst>
                                          <p:attrName>ppt_w</p:attrName>
                                        </p:attrNameLst>
                                      </p:cBhvr>
                                      <p:tavLst>
                                        <p:tav tm="0">
                                          <p:val>
                                            <p:strVal val="4*#ppt_w"/>
                                          </p:val>
                                        </p:tav>
                                        <p:tav tm="100000">
                                          <p:val>
                                            <p:strVal val="#ppt_w"/>
                                          </p:val>
                                        </p:tav>
                                      </p:tavLst>
                                    </p:anim>
                                    <p:anim calcmode="lin" valueType="num">
                                      <p:cBhvr>
                                        <p:cTn id="27" dur="500" fill="hold"/>
                                        <p:tgtEl>
                                          <p:spTgt spid="51"/>
                                        </p:tgtEl>
                                        <p:attrNameLst>
                                          <p:attrName>ppt_h</p:attrName>
                                        </p:attrNameLst>
                                      </p:cBhvr>
                                      <p:tavLst>
                                        <p:tav tm="0">
                                          <p:val>
                                            <p:strVal val="4*#ppt_h"/>
                                          </p:val>
                                        </p:tav>
                                        <p:tav tm="100000">
                                          <p:val>
                                            <p:strVal val="#ppt_h"/>
                                          </p:val>
                                        </p:tav>
                                      </p:tavLst>
                                    </p:anim>
                                  </p:childTnLst>
                                </p:cTn>
                              </p:par>
                            </p:childTnLst>
                          </p:cTn>
                        </p:par>
                        <p:par>
                          <p:cTn id="28" fill="hold">
                            <p:stCondLst>
                              <p:cond delay="2399"/>
                            </p:stCondLst>
                            <p:childTnLst>
                              <p:par>
                                <p:cTn id="29" presetID="23" presetClass="entr" presetSubtype="16"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childTnLst>
                                </p:cTn>
                              </p:par>
                            </p:childTnLst>
                          </p:cTn>
                        </p:par>
                        <p:par>
                          <p:cTn id="33" fill="hold">
                            <p:stCondLst>
                              <p:cond delay="2899"/>
                            </p:stCondLst>
                            <p:childTnLst>
                              <p:par>
                                <p:cTn id="34" presetID="12" presetClass="entr" presetSubtype="1" fill="hold" grpId="0" nodeType="afterEffect">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cBhvr additive="base">
                                        <p:cTn id="36" dur="500"/>
                                        <p:tgtEl>
                                          <p:spTgt spid="41"/>
                                        </p:tgtEl>
                                        <p:attrNameLst>
                                          <p:attrName>ppt_y</p:attrName>
                                        </p:attrNameLst>
                                      </p:cBhvr>
                                      <p:tavLst>
                                        <p:tav tm="0">
                                          <p:val>
                                            <p:strVal val="#ppt_y-#ppt_h*1.125000"/>
                                          </p:val>
                                        </p:tav>
                                        <p:tav tm="100000">
                                          <p:val>
                                            <p:strVal val="#ppt_y"/>
                                          </p:val>
                                        </p:tav>
                                      </p:tavLst>
                                    </p:anim>
                                    <p:animEffect transition="in" filter="wipe(down)">
                                      <p:cBhvr>
                                        <p:cTn id="37" dur="500"/>
                                        <p:tgtEl>
                                          <p:spTgt spid="41"/>
                                        </p:tgtEl>
                                      </p:cBhvr>
                                    </p:animEffect>
                                  </p:childTnLst>
                                </p:cTn>
                              </p:par>
                            </p:childTnLst>
                          </p:cTn>
                        </p:par>
                        <p:par>
                          <p:cTn id="38" fill="hold">
                            <p:stCondLst>
                              <p:cond delay="3399"/>
                            </p:stCondLst>
                            <p:childTnLst>
                              <p:par>
                                <p:cTn id="39" presetID="23" presetClass="entr" presetSubtype="16"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p:cTn id="41" dur="500" fill="hold"/>
                                        <p:tgtEl>
                                          <p:spTgt spid="42"/>
                                        </p:tgtEl>
                                        <p:attrNameLst>
                                          <p:attrName>ppt_w</p:attrName>
                                        </p:attrNameLst>
                                      </p:cBhvr>
                                      <p:tavLst>
                                        <p:tav tm="0">
                                          <p:val>
                                            <p:fltVal val="0"/>
                                          </p:val>
                                        </p:tav>
                                        <p:tav tm="100000">
                                          <p:val>
                                            <p:strVal val="#ppt_w"/>
                                          </p:val>
                                        </p:tav>
                                      </p:tavLst>
                                    </p:anim>
                                    <p:anim calcmode="lin" valueType="num">
                                      <p:cBhvr>
                                        <p:cTn id="42" dur="500" fill="hold"/>
                                        <p:tgtEl>
                                          <p:spTgt spid="42"/>
                                        </p:tgtEl>
                                        <p:attrNameLst>
                                          <p:attrName>ppt_h</p:attrName>
                                        </p:attrNameLst>
                                      </p:cBhvr>
                                      <p:tavLst>
                                        <p:tav tm="0">
                                          <p:val>
                                            <p:fltVal val="0"/>
                                          </p:val>
                                        </p:tav>
                                        <p:tav tm="100000">
                                          <p:val>
                                            <p:strVal val="#ppt_h"/>
                                          </p:val>
                                        </p:tav>
                                      </p:tavLst>
                                    </p:anim>
                                  </p:childTnLst>
                                </p:cTn>
                              </p:par>
                            </p:childTnLst>
                          </p:cTn>
                        </p:par>
                        <p:par>
                          <p:cTn id="43" fill="hold">
                            <p:stCondLst>
                              <p:cond delay="3899"/>
                            </p:stCondLst>
                            <p:childTnLst>
                              <p:par>
                                <p:cTn id="44" presetID="12" presetClass="entr" presetSubtype="1" fill="hold" grpId="0" nodeType="afterEffect">
                                  <p:stCondLst>
                                    <p:cond delay="0"/>
                                  </p:stCondLst>
                                  <p:childTnLst>
                                    <p:set>
                                      <p:cBhvr>
                                        <p:cTn id="45" dur="1" fill="hold">
                                          <p:stCondLst>
                                            <p:cond delay="0"/>
                                          </p:stCondLst>
                                        </p:cTn>
                                        <p:tgtEl>
                                          <p:spTgt spid="44"/>
                                        </p:tgtEl>
                                        <p:attrNameLst>
                                          <p:attrName>style.visibility</p:attrName>
                                        </p:attrNameLst>
                                      </p:cBhvr>
                                      <p:to>
                                        <p:strVal val="visible"/>
                                      </p:to>
                                    </p:set>
                                    <p:anim calcmode="lin" valueType="num">
                                      <p:cBhvr additive="base">
                                        <p:cTn id="46" dur="500"/>
                                        <p:tgtEl>
                                          <p:spTgt spid="44"/>
                                        </p:tgtEl>
                                        <p:attrNameLst>
                                          <p:attrName>ppt_y</p:attrName>
                                        </p:attrNameLst>
                                      </p:cBhvr>
                                      <p:tavLst>
                                        <p:tav tm="0">
                                          <p:val>
                                            <p:strVal val="#ppt_y-#ppt_h*1.125000"/>
                                          </p:val>
                                        </p:tav>
                                        <p:tav tm="100000">
                                          <p:val>
                                            <p:strVal val="#ppt_y"/>
                                          </p:val>
                                        </p:tav>
                                      </p:tavLst>
                                    </p:anim>
                                    <p:animEffect transition="in" filter="wipe(down)">
                                      <p:cBhvr>
                                        <p:cTn id="47" dur="500"/>
                                        <p:tgtEl>
                                          <p:spTgt spid="44"/>
                                        </p:tgtEl>
                                      </p:cBhvr>
                                    </p:animEffect>
                                  </p:childTnLst>
                                </p:cTn>
                              </p:par>
                            </p:childTnLst>
                          </p:cTn>
                        </p:par>
                        <p:par>
                          <p:cTn id="48" fill="hold">
                            <p:stCondLst>
                              <p:cond delay="4399"/>
                            </p:stCondLst>
                            <p:childTnLst>
                              <p:par>
                                <p:cTn id="49" presetID="12" presetClass="entr" presetSubtype="1"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p:tgtEl>
                                          <p:spTgt spid="10"/>
                                        </p:tgtEl>
                                        <p:attrNameLst>
                                          <p:attrName>ppt_y</p:attrName>
                                        </p:attrNameLst>
                                      </p:cBhvr>
                                      <p:tavLst>
                                        <p:tav tm="0">
                                          <p:val>
                                            <p:strVal val="#ppt_y-#ppt_h*1.125000"/>
                                          </p:val>
                                        </p:tav>
                                        <p:tav tm="100000">
                                          <p:val>
                                            <p:strVal val="#ppt_y"/>
                                          </p:val>
                                        </p:tav>
                                      </p:tavLst>
                                    </p:anim>
                                    <p:animEffect transition="in" filter="wipe(down)">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39" grpId="0" animBg="1"/>
      <p:bldP spid="41" grpId="0"/>
      <p:bldP spid="42" grpId="0" animBg="1"/>
      <p:bldP spid="44" grpId="0"/>
      <p:bldP spid="51" grpId="0"/>
      <p:bldP spid="52"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589" y="895"/>
            <a:ext cx="12855223" cy="7230864"/>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0800000">
            <a:off x="9669157" y="447"/>
            <a:ext cx="3188446" cy="1221900"/>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1317" y="5340549"/>
            <a:ext cx="1652834" cy="1039198"/>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497425" y="6089159"/>
            <a:ext cx="2406341" cy="1512956"/>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a:off x="11955504" y="6361720"/>
            <a:ext cx="1154513" cy="725885"/>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a:off x="11423283" y="5074069"/>
            <a:ext cx="1808056" cy="1136794"/>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634304" y="1895192"/>
            <a:ext cx="4617451" cy="3644755"/>
            <a:chOff x="3633957" y="1894978"/>
            <a:chExt cx="4618021" cy="3645205"/>
          </a:xfrm>
        </p:grpSpPr>
        <p:sp>
          <p:nvSpPr>
            <p:cNvPr id="44" name="菱形 43"/>
            <p:cNvSpPr/>
            <p:nvPr/>
          </p:nvSpPr>
          <p:spPr>
            <a:xfrm>
              <a:off x="4120365" y="1894978"/>
              <a:ext cx="3645205" cy="3645205"/>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p:nvPr/>
          </p:nvSpPr>
          <p:spPr>
            <a:xfrm>
              <a:off x="3633957"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p:cNvSpPr/>
            <p:nvPr/>
          </p:nvSpPr>
          <p:spPr>
            <a:xfrm>
              <a:off x="4644149"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p:cNvSpPr/>
            <p:nvPr/>
          </p:nvSpPr>
          <p:spPr>
            <a:xfrm>
              <a:off x="4785134" y="2559748"/>
              <a:ext cx="2315666" cy="2315666"/>
            </a:xfrm>
            <a:prstGeom prst="diamond">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5275648" y="2937360"/>
              <a:ext cx="1297759" cy="1044453"/>
            </a:xfrm>
            <a:prstGeom prst="rect">
              <a:avLst/>
            </a:prstGeom>
            <a:noFill/>
          </p:spPr>
          <p:txBody>
            <a:bodyPr wrap="square" rtlCol="0">
              <a:spAutoFit/>
            </a:bodyPr>
            <a:lstStyle/>
            <a:p>
              <a:pPr algn="ctr"/>
              <a:r>
                <a:rPr lang="en-US" altLang="zh-CN" sz="6185" spc="844" dirty="0">
                  <a:solidFill>
                    <a:schemeClr val="bg1"/>
                  </a:solidFill>
                  <a:latin typeface="Agency FB" panose="020B0503020202020204" pitchFamily="34" charset="0"/>
                  <a:ea typeface="微软雅黑" panose="020B0503020204020204" pitchFamily="34" charset="-122"/>
                </a:rPr>
                <a:t>01</a:t>
              </a:r>
              <a:endParaRPr lang="zh-CN" altLang="en-US" sz="6185" spc="844" dirty="0">
                <a:solidFill>
                  <a:schemeClr val="bg1"/>
                </a:solidFill>
                <a:latin typeface="Agency FB" panose="020B0503020202020204" pitchFamily="34" charset="0"/>
                <a:ea typeface="微软雅黑" panose="020B0503020204020204" pitchFamily="34" charset="-122"/>
              </a:endParaRPr>
            </a:p>
          </p:txBody>
        </p:sp>
        <p:sp>
          <p:nvSpPr>
            <p:cNvPr id="49" name="文字1"/>
            <p:cNvSpPr txBox="1"/>
            <p:nvPr/>
          </p:nvSpPr>
          <p:spPr>
            <a:xfrm>
              <a:off x="4948740" y="3832374"/>
              <a:ext cx="2011928" cy="368345"/>
            </a:xfrm>
            <a:prstGeom prst="rect">
              <a:avLst/>
            </a:prstGeom>
            <a:noFill/>
          </p:spPr>
          <p:txBody>
            <a:bodyPr wrap="non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什么是分镜头脚本</a:t>
              </a:r>
              <a:endParaRPr lang="zh-CN" altLang="en-US" b="1" dirty="0">
                <a:solidFill>
                  <a:schemeClr val="bg1"/>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14:presetBounceEnd="2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20000">
                                          <p:cBhvr additive="base">
                                            <p:cTn id="13" dur="5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20000">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14:bounceEnd="2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0000">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14:bounceEnd="20000">
                                          <p:cBhvr additive="base">
                                            <p:cTn id="21"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20000">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14:bounceEnd="2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14:presetBounceEnd="20000">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14:bounceEnd="20000">
                                          <p:cBhvr additive="base">
                                            <p:cTn id="29"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4" grpId="0" animBg="1"/>
          <p:bldP spid="6" grpId="0" animBg="1"/>
          <p:bldP spid="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4" grpId="0" animBg="1"/>
          <p:bldP spid="6" grpId="0" animBg="1"/>
          <p:bldP spid="7"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2.1镜头拍摄角度.jpg"/>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513" y="-31031"/>
            <a:ext cx="6141343" cy="7362681"/>
          </a:xfrm>
          <a:prstGeom prst="rect">
            <a:avLst/>
          </a:prstGeom>
        </p:spPr>
      </p:pic>
      <p:sp>
        <p:nvSpPr>
          <p:cNvPr id="27" name="Rounded Rectangle 116"/>
          <p:cNvSpPr/>
          <p:nvPr/>
        </p:nvSpPr>
        <p:spPr bwMode="auto">
          <a:xfrm>
            <a:off x="6464300" y="250825"/>
            <a:ext cx="6070600" cy="6981825"/>
          </a:xfrm>
          <a:prstGeom prst="roundRect">
            <a:avLst/>
          </a:prstGeom>
          <a:solidFill>
            <a:schemeClr val="accent1"/>
          </a:solidFill>
          <a:ln w="9525">
            <a:noFill/>
            <a:round/>
          </a:ln>
        </p:spPr>
        <p:txBody>
          <a:bodyPr vert="horz" wrap="square" lIns="128580" tIns="64290" rIns="128580" bIns="64290" numCol="1" rtlCol="0" anchor="ctr" anchorCtr="0" compatLnSpc="1"/>
          <a:lstStyle/>
          <a:p>
            <a:r>
              <a:rPr lang="zh-CN" altLang="en-US" sz="2000" b="1" dirty="0">
                <a:solidFill>
                  <a:schemeClr val="bg1"/>
                </a:solidFill>
                <a:latin typeface="黑体" panose="02010609060101010101" pitchFamily="49" charset="-122"/>
                <a:ea typeface="黑体" panose="02010609060101010101" pitchFamily="49" charset="-122"/>
              </a:rPr>
              <a:t>首先我们要来区分脚本、剧本、分镜头脚本的概念，这三者虽然形式不同，但都是电影创作前期剧作阶段必备的内容。与剧本不同，脚本并没有明确地指出演出者（包括动画、游戏人物等）究竟该说什么话，只是将人物需要做的任务安排下去。如： </a:t>
            </a:r>
            <a:endParaRPr lang="zh-CN" altLang="en-US" sz="2000" b="1" dirty="0">
              <a:solidFill>
                <a:schemeClr val="bg1"/>
              </a:solidFill>
              <a:latin typeface="黑体" panose="02010609060101010101" pitchFamily="49" charset="-122"/>
              <a:ea typeface="黑体" panose="02010609060101010101" pitchFamily="49" charset="-122"/>
            </a:endParaRPr>
          </a:p>
          <a:p>
            <a:r>
              <a:rPr lang="zh-CN" altLang="en-US" sz="2000" b="1" dirty="0">
                <a:solidFill>
                  <a:schemeClr val="bg1"/>
                </a:solidFill>
                <a:latin typeface="黑体" panose="02010609060101010101" pitchFamily="49" charset="-122"/>
                <a:ea typeface="黑体" panose="02010609060101010101" pitchFamily="49" charset="-122"/>
              </a:rPr>
              <a:t>　　小明： </a:t>
            </a:r>
            <a:endParaRPr lang="zh-CN" altLang="en-US" sz="2000" b="1" dirty="0">
              <a:solidFill>
                <a:schemeClr val="bg1"/>
              </a:solidFill>
              <a:latin typeface="黑体" panose="02010609060101010101" pitchFamily="49" charset="-122"/>
              <a:ea typeface="黑体" panose="02010609060101010101" pitchFamily="49" charset="-122"/>
            </a:endParaRPr>
          </a:p>
          <a:p>
            <a:r>
              <a:rPr lang="zh-CN" altLang="en-US" sz="2000" b="1" dirty="0">
                <a:solidFill>
                  <a:schemeClr val="bg1"/>
                </a:solidFill>
                <a:latin typeface="黑体" panose="02010609060101010101" pitchFamily="49" charset="-122"/>
                <a:ea typeface="黑体" panose="02010609060101010101" pitchFamily="49" charset="-122"/>
              </a:rPr>
              <a:t>　　1.走在街上 </a:t>
            </a:r>
            <a:endParaRPr lang="zh-CN" altLang="en-US" sz="2000" b="1" dirty="0">
              <a:solidFill>
                <a:schemeClr val="bg1"/>
              </a:solidFill>
              <a:latin typeface="黑体" panose="02010609060101010101" pitchFamily="49" charset="-122"/>
              <a:ea typeface="黑体" panose="02010609060101010101" pitchFamily="49" charset="-122"/>
            </a:endParaRPr>
          </a:p>
          <a:p>
            <a:r>
              <a:rPr lang="zh-CN" altLang="en-US" sz="2000" b="1" dirty="0">
                <a:solidFill>
                  <a:schemeClr val="bg1"/>
                </a:solidFill>
                <a:latin typeface="黑体" panose="02010609060101010101" pitchFamily="49" charset="-122"/>
                <a:ea typeface="黑体" panose="02010609060101010101" pitchFamily="49" charset="-122"/>
              </a:rPr>
              <a:t>　　2.碰到同事，打招呼。 </a:t>
            </a:r>
            <a:endParaRPr lang="zh-CN" altLang="en-US" sz="2000" b="1" dirty="0">
              <a:solidFill>
                <a:schemeClr val="bg1"/>
              </a:solidFill>
              <a:latin typeface="黑体" panose="02010609060101010101" pitchFamily="49" charset="-122"/>
              <a:ea typeface="黑体" panose="02010609060101010101" pitchFamily="49" charset="-122"/>
            </a:endParaRPr>
          </a:p>
          <a:p>
            <a:r>
              <a:rPr lang="zh-CN" altLang="en-US" sz="2000" b="1" dirty="0">
                <a:solidFill>
                  <a:schemeClr val="bg1"/>
                </a:solidFill>
                <a:latin typeface="黑体" panose="02010609060101010101" pitchFamily="49" charset="-122"/>
                <a:ea typeface="黑体" panose="02010609060101010101" pitchFamily="49" charset="-122"/>
              </a:rPr>
              <a:t>　　3.从同事那里得知今天把本月工资发下来了 </a:t>
            </a:r>
            <a:endParaRPr lang="zh-CN" altLang="en-US" sz="2000" b="1" dirty="0">
              <a:solidFill>
                <a:schemeClr val="bg1"/>
              </a:solidFill>
              <a:latin typeface="黑体" panose="02010609060101010101" pitchFamily="49" charset="-122"/>
              <a:ea typeface="黑体" panose="02010609060101010101" pitchFamily="49" charset="-122"/>
            </a:endParaRPr>
          </a:p>
          <a:p>
            <a:r>
              <a:rPr lang="zh-CN" altLang="en-US" sz="2000" b="1" dirty="0">
                <a:solidFill>
                  <a:schemeClr val="bg1"/>
                </a:solidFill>
                <a:latin typeface="黑体" panose="02010609060101010101" pitchFamily="49" charset="-122"/>
                <a:ea typeface="黑体" panose="02010609060101010101" pitchFamily="49" charset="-122"/>
              </a:rPr>
              <a:t>　　4.去银行 </a:t>
            </a:r>
            <a:endParaRPr lang="zh-CN" altLang="en-US" sz="2000" b="1" dirty="0">
              <a:solidFill>
                <a:schemeClr val="bg1"/>
              </a:solidFill>
              <a:latin typeface="黑体" panose="02010609060101010101" pitchFamily="49" charset="-122"/>
              <a:ea typeface="黑体" panose="02010609060101010101" pitchFamily="49" charset="-122"/>
            </a:endParaRPr>
          </a:p>
          <a:p>
            <a:r>
              <a:rPr lang="zh-CN" altLang="en-US" sz="2000" b="1" dirty="0">
                <a:solidFill>
                  <a:schemeClr val="bg1"/>
                </a:solidFill>
                <a:latin typeface="黑体" panose="02010609060101010101" pitchFamily="49" charset="-122"/>
                <a:ea typeface="黑体" panose="02010609060101010101" pitchFamily="49" charset="-122"/>
              </a:rPr>
              <a:t>　　5.发现没有自己的工资，暴跳如雷 </a:t>
            </a:r>
            <a:endParaRPr lang="zh-CN" altLang="en-US" sz="2000" b="1" dirty="0">
              <a:solidFill>
                <a:schemeClr val="bg1"/>
              </a:solidFill>
              <a:latin typeface="黑体" panose="02010609060101010101" pitchFamily="49" charset="-122"/>
              <a:ea typeface="黑体" panose="02010609060101010101" pitchFamily="49" charset="-122"/>
            </a:endParaRPr>
          </a:p>
          <a:p>
            <a:r>
              <a:rPr lang="zh-CN" altLang="en-US" sz="2000" b="1" dirty="0">
                <a:solidFill>
                  <a:schemeClr val="bg1"/>
                </a:solidFill>
                <a:latin typeface="黑体" panose="02010609060101010101" pitchFamily="49" charset="-122"/>
                <a:ea typeface="黑体" panose="02010609060101010101" pitchFamily="49" charset="-122"/>
              </a:rPr>
              <a:t>　　6.去找老板理论 </a:t>
            </a:r>
            <a:endParaRPr lang="zh-CN" altLang="en-US" sz="2000" b="1" dirty="0">
              <a:solidFill>
                <a:schemeClr val="bg1"/>
              </a:solidFill>
              <a:latin typeface="黑体" panose="02010609060101010101" pitchFamily="49" charset="-122"/>
              <a:ea typeface="黑体" panose="02010609060101010101" pitchFamily="49" charset="-122"/>
            </a:endParaRPr>
          </a:p>
          <a:p>
            <a:r>
              <a:rPr lang="zh-CN" altLang="en-US" sz="2000" b="1" dirty="0">
                <a:solidFill>
                  <a:schemeClr val="bg1"/>
                </a:solidFill>
                <a:latin typeface="黑体" panose="02010609060101010101" pitchFamily="49" charset="-122"/>
                <a:ea typeface="黑体" panose="02010609060101010101" pitchFamily="49" charset="-122"/>
              </a:rPr>
              <a:t>　　7.老板说他的工资都作为罚款了 </a:t>
            </a:r>
            <a:endParaRPr lang="zh-CN" altLang="en-US" sz="2000" b="1" dirty="0">
              <a:solidFill>
                <a:schemeClr val="bg1"/>
              </a:solidFill>
              <a:latin typeface="黑体" panose="02010609060101010101" pitchFamily="49" charset="-122"/>
              <a:ea typeface="黑体" panose="02010609060101010101" pitchFamily="49" charset="-122"/>
            </a:endParaRPr>
          </a:p>
          <a:p>
            <a:r>
              <a:rPr lang="zh-CN" altLang="en-US" sz="2000" b="1" dirty="0">
                <a:solidFill>
                  <a:schemeClr val="bg1"/>
                </a:solidFill>
                <a:latin typeface="黑体" panose="02010609060101010101" pitchFamily="49" charset="-122"/>
                <a:ea typeface="黑体" panose="02010609060101010101" pitchFamily="49" charset="-122"/>
              </a:rPr>
              <a:t>　　8.小明辞职 </a:t>
            </a:r>
            <a:endParaRPr lang="zh-CN" altLang="en-US" sz="2000" b="1" dirty="0">
              <a:solidFill>
                <a:schemeClr val="bg1"/>
              </a:solidFill>
              <a:latin typeface="黑体" panose="02010609060101010101" pitchFamily="49" charset="-122"/>
              <a:ea typeface="黑体" panose="02010609060101010101" pitchFamily="49" charset="-122"/>
            </a:endParaRPr>
          </a:p>
          <a:p>
            <a:r>
              <a:rPr lang="zh-CN" altLang="en-US" sz="2000" b="1" dirty="0">
                <a:solidFill>
                  <a:schemeClr val="bg1"/>
                </a:solidFill>
                <a:latin typeface="黑体" panose="02010609060101010101" pitchFamily="49" charset="-122"/>
                <a:ea typeface="黑体" panose="02010609060101010101" pitchFamily="49" charset="-122"/>
              </a:rPr>
              <a:t>　　从上面这个脚本上我们就可以看到整个故事的大体发展，但没有看到故事的细节。 </a:t>
            </a:r>
            <a:endParaRPr lang="zh-CN" altLang="en-US" sz="2000" b="1" dirty="0">
              <a:solidFill>
                <a:schemeClr val="bg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fill="hold"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Rounded Rectangle 116"/>
          <p:cNvSpPr/>
          <p:nvPr/>
        </p:nvSpPr>
        <p:spPr bwMode="auto">
          <a:xfrm>
            <a:off x="1241425" y="2573655"/>
            <a:ext cx="11249660" cy="1936750"/>
          </a:xfrm>
          <a:prstGeom prst="roundRect">
            <a:avLst/>
          </a:prstGeom>
          <a:solidFill>
            <a:schemeClr val="accent1"/>
          </a:solidFill>
          <a:ln w="9525">
            <a:noFill/>
            <a:round/>
          </a:ln>
        </p:spPr>
        <p:txBody>
          <a:bodyPr vert="horz" wrap="square" lIns="128580" tIns="64290" rIns="128580" bIns="64290" numCol="1" rtlCol="0" anchor="ctr" anchorCtr="0" compatLnSpc="1"/>
          <a:lstStyle/>
          <a:p>
            <a:r>
              <a:rPr lang="zh-CN" altLang="en-US" sz="2000" b="1" dirty="0">
                <a:solidFill>
                  <a:schemeClr val="bg1"/>
                </a:solidFill>
                <a:latin typeface="黑体" panose="02010609060101010101" pitchFamily="49" charset="-122"/>
                <a:ea typeface="黑体" panose="02010609060101010101" pitchFamily="49" charset="-122"/>
              </a:rPr>
              <a:t>而分镜头脚本又称摄制工作台本，也是将文字转换成立体视听形象的中间媒介，主要任务是根据解说词和电视文学脚本来设计相应画面，配置音乐音响，把握片子的节奏和风格等。分镜头脚本是最实用的电视节目脚本，它是在文学脚本的基础上运用蒙太奇思维和蒙太奇技巧进行脚本的再创作</a:t>
            </a:r>
            <a:endParaRPr lang="zh-CN" altLang="en-US" sz="2000" b="1" dirty="0">
              <a:solidFill>
                <a:schemeClr val="bg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589" y="895"/>
            <a:ext cx="12855223" cy="7230864"/>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0800000">
            <a:off x="9669157" y="447"/>
            <a:ext cx="3188446" cy="1221900"/>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1317" y="5340549"/>
            <a:ext cx="1652834" cy="1039198"/>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497425" y="6089159"/>
            <a:ext cx="2406341" cy="1512956"/>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a:off x="11955504" y="6361720"/>
            <a:ext cx="1154513" cy="725885"/>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a:off x="11423283" y="5074069"/>
            <a:ext cx="1808056" cy="1136794"/>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634304" y="1895192"/>
            <a:ext cx="4617451" cy="3644755"/>
            <a:chOff x="3633957" y="1894978"/>
            <a:chExt cx="4618021" cy="3645205"/>
          </a:xfrm>
        </p:grpSpPr>
        <p:sp>
          <p:nvSpPr>
            <p:cNvPr id="44" name="菱形 43"/>
            <p:cNvSpPr/>
            <p:nvPr/>
          </p:nvSpPr>
          <p:spPr>
            <a:xfrm>
              <a:off x="4120365" y="1894978"/>
              <a:ext cx="3645205" cy="3645205"/>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p:nvPr/>
          </p:nvSpPr>
          <p:spPr>
            <a:xfrm>
              <a:off x="3633957"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p:cNvSpPr/>
            <p:nvPr/>
          </p:nvSpPr>
          <p:spPr>
            <a:xfrm>
              <a:off x="4644149"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p:cNvSpPr/>
            <p:nvPr/>
          </p:nvSpPr>
          <p:spPr>
            <a:xfrm>
              <a:off x="4785134" y="2559748"/>
              <a:ext cx="2315666" cy="2315666"/>
            </a:xfrm>
            <a:prstGeom prst="diamond">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5275648" y="2937360"/>
              <a:ext cx="1297759" cy="1043434"/>
            </a:xfrm>
            <a:prstGeom prst="rect">
              <a:avLst/>
            </a:prstGeom>
            <a:noFill/>
          </p:spPr>
          <p:txBody>
            <a:bodyPr wrap="square" rtlCol="0">
              <a:spAutoFit/>
            </a:bodyPr>
            <a:lstStyle/>
            <a:p>
              <a:pPr algn="ctr"/>
              <a:r>
                <a:rPr lang="en-US" altLang="zh-CN" sz="6185" spc="844" dirty="0">
                  <a:solidFill>
                    <a:schemeClr val="bg1"/>
                  </a:solidFill>
                  <a:latin typeface="Agency FB" panose="020B0503020202020204" pitchFamily="34" charset="0"/>
                  <a:ea typeface="微软雅黑" panose="020B0503020204020204" pitchFamily="34" charset="-122"/>
                </a:rPr>
                <a:t>02</a:t>
              </a:r>
              <a:endParaRPr lang="zh-CN" altLang="en-US" sz="6185" spc="844" dirty="0">
                <a:solidFill>
                  <a:schemeClr val="bg1"/>
                </a:solidFill>
                <a:latin typeface="Agency FB" panose="020B0503020202020204" pitchFamily="34" charset="0"/>
                <a:ea typeface="微软雅黑" panose="020B0503020204020204" pitchFamily="34" charset="-122"/>
              </a:endParaRPr>
            </a:p>
          </p:txBody>
        </p:sp>
        <p:sp>
          <p:nvSpPr>
            <p:cNvPr id="49" name="文字1"/>
            <p:cNvSpPr txBox="1"/>
            <p:nvPr/>
          </p:nvSpPr>
          <p:spPr>
            <a:xfrm>
              <a:off x="4948739" y="3832374"/>
              <a:ext cx="2011928" cy="368345"/>
            </a:xfrm>
            <a:prstGeom prst="rect">
              <a:avLst/>
            </a:prstGeom>
            <a:noFill/>
          </p:spPr>
          <p:txBody>
            <a:bodyPr wrap="non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分镜头脚本的作用</a:t>
              </a:r>
              <a:endParaRPr lang="zh-CN" altLang="en-US" b="1" dirty="0">
                <a:solidFill>
                  <a:schemeClr val="bg1"/>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14:presetBounceEnd="2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20000">
                                          <p:cBhvr additive="base">
                                            <p:cTn id="13" dur="5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20000">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14:bounceEnd="2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0000">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14:bounceEnd="20000">
                                          <p:cBhvr additive="base">
                                            <p:cTn id="21"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20000">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14:bounceEnd="2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14:presetBounceEnd="20000">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14:bounceEnd="20000">
                                          <p:cBhvr additive="base">
                                            <p:cTn id="29"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任意多边形 17"/>
          <p:cNvSpPr/>
          <p:nvPr/>
        </p:nvSpPr>
        <p:spPr bwMode="auto">
          <a:xfrm>
            <a:off x="3095426" y="0"/>
            <a:ext cx="5997072" cy="6425674"/>
          </a:xfrm>
          <a:custGeom>
            <a:avLst/>
            <a:gdLst>
              <a:gd name="T0" fmla="*/ 0 w 1641135"/>
              <a:gd name="T1" fmla="*/ 0 h 1714500"/>
              <a:gd name="T2" fmla="*/ 236550717 w 1641135"/>
              <a:gd name="T3" fmla="*/ 0 h 1714500"/>
              <a:gd name="T4" fmla="*/ 213100770 w 1641135"/>
              <a:gd name="T5" fmla="*/ 273440078 h 1714500"/>
              <a:gd name="T6" fmla="*/ 0 w 1641135"/>
              <a:gd name="T7" fmla="*/ 0 h 1714500"/>
              <a:gd name="T8" fmla="*/ 0 60000 65536"/>
              <a:gd name="T9" fmla="*/ 0 60000 65536"/>
              <a:gd name="T10" fmla="*/ 0 60000 65536"/>
              <a:gd name="T11" fmla="*/ 0 60000 65536"/>
              <a:gd name="T12" fmla="*/ 0 w 1641135"/>
              <a:gd name="T13" fmla="*/ 0 h 1714500"/>
              <a:gd name="T14" fmla="*/ 1641135 w 1641135"/>
              <a:gd name="T15" fmla="*/ 1714500 h 1714500"/>
            </a:gdLst>
            <a:ahLst/>
            <a:cxnLst>
              <a:cxn ang="T8">
                <a:pos x="T0" y="T1"/>
              </a:cxn>
              <a:cxn ang="T9">
                <a:pos x="T2" y="T3"/>
              </a:cxn>
              <a:cxn ang="T10">
                <a:pos x="T4" y="T5"/>
              </a:cxn>
              <a:cxn ang="T11">
                <a:pos x="T6" y="T7"/>
              </a:cxn>
            </a:cxnLst>
            <a:rect l="T12" t="T13" r="T14" b="T15"/>
            <a:pathLst>
              <a:path w="1641135" h="1714500">
                <a:moveTo>
                  <a:pt x="0" y="0"/>
                </a:moveTo>
                <a:lnTo>
                  <a:pt x="1641135" y="0"/>
                </a:lnTo>
                <a:lnTo>
                  <a:pt x="1478445" y="1714500"/>
                </a:lnTo>
                <a:lnTo>
                  <a:pt x="0" y="0"/>
                </a:lnTo>
                <a:close/>
              </a:path>
            </a:pathLst>
          </a:custGeom>
          <a:solidFill>
            <a:schemeClr val="accent2"/>
          </a:solidFill>
          <a:ln w="3175" cmpd="sng">
            <a:noFill/>
            <a:round/>
          </a:ln>
        </p:spPr>
        <p:txBody>
          <a:bodyPr anchor="ctr"/>
          <a:lstStyle/>
          <a:p>
            <a:endParaRPr lang="zh-CN" altLang="en-US"/>
          </a:p>
        </p:txBody>
      </p:sp>
      <p:sp>
        <p:nvSpPr>
          <p:cNvPr id="75778" name="任意多边形 12"/>
          <p:cNvSpPr/>
          <p:nvPr/>
        </p:nvSpPr>
        <p:spPr bwMode="auto">
          <a:xfrm>
            <a:off x="5303928" y="0"/>
            <a:ext cx="7554822" cy="7232650"/>
          </a:xfrm>
          <a:custGeom>
            <a:avLst/>
            <a:gdLst>
              <a:gd name="T0" fmla="*/ 3457570 w 7144661"/>
              <a:gd name="T1" fmla="*/ 0 h 6858000"/>
              <a:gd name="T2" fmla="*/ 7147365 w 7144661"/>
              <a:gd name="T3" fmla="*/ 0 h 6858000"/>
              <a:gd name="T4" fmla="*/ 7147365 w 7144661"/>
              <a:gd name="T5" fmla="*/ 6858000 h 6858000"/>
              <a:gd name="T6" fmla="*/ 0 w 7144661"/>
              <a:gd name="T7" fmla="*/ 6858000 h 6858000"/>
              <a:gd name="T8" fmla="*/ 3457570 w 7144661"/>
              <a:gd name="T9" fmla="*/ 0 h 6858000"/>
              <a:gd name="T10" fmla="*/ 0 60000 65536"/>
              <a:gd name="T11" fmla="*/ 0 60000 65536"/>
              <a:gd name="T12" fmla="*/ 0 60000 65536"/>
              <a:gd name="T13" fmla="*/ 0 60000 65536"/>
              <a:gd name="T14" fmla="*/ 0 60000 65536"/>
              <a:gd name="T15" fmla="*/ 0 w 7144661"/>
              <a:gd name="T16" fmla="*/ 0 h 6858000"/>
              <a:gd name="T17" fmla="*/ 7144661 w 7144661"/>
              <a:gd name="T18" fmla="*/ 6858000 h 6858000"/>
            </a:gdLst>
            <a:ahLst/>
            <a:cxnLst>
              <a:cxn ang="T10">
                <a:pos x="T0" y="T1"/>
              </a:cxn>
              <a:cxn ang="T11">
                <a:pos x="T2" y="T3"/>
              </a:cxn>
              <a:cxn ang="T12">
                <a:pos x="T4" y="T5"/>
              </a:cxn>
              <a:cxn ang="T13">
                <a:pos x="T6" y="T7"/>
              </a:cxn>
              <a:cxn ang="T14">
                <a:pos x="T8" y="T9"/>
              </a:cxn>
            </a:cxnLst>
            <a:rect l="T15" t="T16" r="T17" b="T18"/>
            <a:pathLst>
              <a:path w="7144661" h="6858000">
                <a:moveTo>
                  <a:pt x="3456261" y="0"/>
                </a:moveTo>
                <a:lnTo>
                  <a:pt x="7144661" y="0"/>
                </a:lnTo>
                <a:lnTo>
                  <a:pt x="7144661" y="6858000"/>
                </a:lnTo>
                <a:lnTo>
                  <a:pt x="0" y="6858000"/>
                </a:lnTo>
                <a:lnTo>
                  <a:pt x="3456261" y="0"/>
                </a:lnTo>
                <a:close/>
              </a:path>
            </a:pathLst>
          </a:custGeom>
          <a:blipFill dpi="0" rotWithShape="1">
            <a:blip r:embed="rId1" cstate="print"/>
            <a:srcRect/>
            <a:stretch>
              <a:fillRect/>
            </a:stretch>
          </a:blipFill>
          <a:ln w="3175" cmpd="sng">
            <a:noFill/>
            <a:round/>
          </a:ln>
        </p:spPr>
        <p:txBody>
          <a:bodyPr anchor="ctr"/>
          <a:lstStyle/>
          <a:p>
            <a:endParaRPr lang="zh-CN" altLang="en-US"/>
          </a:p>
        </p:txBody>
      </p:sp>
      <p:sp>
        <p:nvSpPr>
          <p:cNvPr id="10" name="文本框 9"/>
          <p:cNvSpPr txBox="1">
            <a:spLocks noChangeArrowheads="1"/>
          </p:cNvSpPr>
          <p:nvPr/>
        </p:nvSpPr>
        <p:spPr bwMode="auto">
          <a:xfrm>
            <a:off x="672465" y="2607945"/>
            <a:ext cx="4973955"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总的来说分镜头脚本的作用主要表现在：</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一是前期拍摄的脚本；</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二是后期制作的依据；</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三是长度和经费预算的参考。</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1" name="矩形 10"/>
          <p:cNvSpPr/>
          <p:nvPr/>
        </p:nvSpPr>
        <p:spPr>
          <a:xfrm>
            <a:off x="703967" y="2104157"/>
            <a:ext cx="3903942" cy="82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文本框 11"/>
          <p:cNvSpPr txBox="1"/>
          <p:nvPr/>
        </p:nvSpPr>
        <p:spPr>
          <a:xfrm>
            <a:off x="595134" y="1703517"/>
            <a:ext cx="1389365" cy="337185"/>
          </a:xfrm>
          <a:prstGeom prst="rect">
            <a:avLst/>
          </a:prstGeom>
          <a:noFill/>
        </p:spPr>
        <p:txBody>
          <a:bodyPr wrap="square">
            <a:spAutoFit/>
          </a:bodyPr>
          <a:lstStyle/>
          <a:p>
            <a:r>
              <a:rPr lang="zh-CN" altLang="en-US" sz="1600" b="1" dirty="0" smtClean="0">
                <a:solidFill>
                  <a:schemeClr val="accent1"/>
                </a:solidFill>
                <a:ea typeface="微软雅黑" panose="020B0503020204020204" pitchFamily="34" charset="-122"/>
              </a:rPr>
              <a:t>作用</a:t>
            </a:r>
            <a:endParaRPr lang="zh-CN" altLang="en-US" sz="1600" b="1" dirty="0" smtClean="0">
              <a:solidFill>
                <a:schemeClr val="accent1"/>
              </a:solidFill>
              <a:ea typeface="微软雅黑" panose="020B0503020204020204" pitchFamily="34" charset="-122"/>
            </a:endParaRPr>
          </a:p>
        </p:txBody>
      </p:sp>
      <p:sp>
        <p:nvSpPr>
          <p:cNvPr id="13" name="文本框 12"/>
          <p:cNvSpPr txBox="1"/>
          <p:nvPr/>
        </p:nvSpPr>
        <p:spPr>
          <a:xfrm>
            <a:off x="880973" y="428228"/>
            <a:ext cx="127000" cy="307340"/>
          </a:xfrm>
          <a:prstGeom prst="rect">
            <a:avLst/>
          </a:prstGeom>
          <a:noFill/>
        </p:spPr>
        <p:txBody>
          <a:bodyPr wrap="none" lIns="0" tIns="0" rIns="0" bIns="0" rtlCol="0">
            <a:spAutoFit/>
          </a:bodyPr>
          <a:lstStyle/>
          <a:p>
            <a:pPr defTabSz="964565"/>
            <a:r>
              <a:rPr lang="zh-CN" altLang="en-US" sz="2000" dirty="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endPar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5778"/>
                                        </p:tgtEl>
                                        <p:attrNameLst>
                                          <p:attrName>style.visibility</p:attrName>
                                        </p:attrNameLst>
                                      </p:cBhvr>
                                      <p:to>
                                        <p:strVal val="visible"/>
                                      </p:to>
                                    </p:set>
                                    <p:anim calcmode="lin" valueType="num">
                                      <p:cBhvr additive="base">
                                        <p:cTn id="7" dur="500" fill="hold"/>
                                        <p:tgtEl>
                                          <p:spTgt spid="75778"/>
                                        </p:tgtEl>
                                        <p:attrNameLst>
                                          <p:attrName>ppt_x</p:attrName>
                                        </p:attrNameLst>
                                      </p:cBhvr>
                                      <p:tavLst>
                                        <p:tav tm="0">
                                          <p:val>
                                            <p:strVal val="1+#ppt_w/2"/>
                                          </p:val>
                                        </p:tav>
                                        <p:tav tm="100000">
                                          <p:val>
                                            <p:strVal val="#ppt_x"/>
                                          </p:val>
                                        </p:tav>
                                      </p:tavLst>
                                    </p:anim>
                                    <p:anim calcmode="lin" valueType="num">
                                      <p:cBhvr additive="base">
                                        <p:cTn id="8" dur="500" fill="hold"/>
                                        <p:tgtEl>
                                          <p:spTgt spid="7577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9" fill="hold" grpId="0" nodeType="afterEffect">
                                  <p:stCondLst>
                                    <p:cond delay="0"/>
                                  </p:stCondLst>
                                  <p:childTnLst>
                                    <p:set>
                                      <p:cBhvr>
                                        <p:cTn id="11" dur="1" fill="hold">
                                          <p:stCondLst>
                                            <p:cond delay="0"/>
                                          </p:stCondLst>
                                        </p:cTn>
                                        <p:tgtEl>
                                          <p:spTgt spid="75777"/>
                                        </p:tgtEl>
                                        <p:attrNameLst>
                                          <p:attrName>style.visibility</p:attrName>
                                        </p:attrNameLst>
                                      </p:cBhvr>
                                      <p:to>
                                        <p:strVal val="visible"/>
                                      </p:to>
                                    </p:set>
                                    <p:anim calcmode="lin" valueType="num">
                                      <p:cBhvr additive="base">
                                        <p:cTn id="12" dur="500" fill="hold"/>
                                        <p:tgtEl>
                                          <p:spTgt spid="75777"/>
                                        </p:tgtEl>
                                        <p:attrNameLst>
                                          <p:attrName>ppt_x</p:attrName>
                                        </p:attrNameLst>
                                      </p:cBhvr>
                                      <p:tavLst>
                                        <p:tav tm="0">
                                          <p:val>
                                            <p:strVal val="0-#ppt_w/2"/>
                                          </p:val>
                                        </p:tav>
                                        <p:tav tm="100000">
                                          <p:val>
                                            <p:strVal val="#ppt_x"/>
                                          </p:val>
                                        </p:tav>
                                      </p:tavLst>
                                    </p:anim>
                                    <p:anim calcmode="lin" valueType="num">
                                      <p:cBhvr additive="base">
                                        <p:cTn id="13" dur="500" fill="hold"/>
                                        <p:tgtEl>
                                          <p:spTgt spid="7577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anim calcmode="lin" valueType="num">
                                      <p:cBhvr>
                                        <p:cTn id="26" dur="500" fill="hold"/>
                                        <p:tgtEl>
                                          <p:spTgt spid="10"/>
                                        </p:tgtEl>
                                        <p:attrNameLst>
                                          <p:attrName>ppt_x</p:attrName>
                                        </p:attrNameLst>
                                      </p:cBhvr>
                                      <p:tavLst>
                                        <p:tav tm="0">
                                          <p:val>
                                            <p:strVal val="#ppt_x"/>
                                          </p:val>
                                        </p:tav>
                                        <p:tav tm="100000">
                                          <p:val>
                                            <p:strVal val="#ppt_x"/>
                                          </p:val>
                                        </p:tav>
                                      </p:tavLst>
                                    </p:anim>
                                    <p:anim calcmode="lin" valueType="num">
                                      <p:cBhvr>
                                        <p:cTn id="27"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7" grpId="0" animBg="1"/>
      <p:bldP spid="75778" grpId="0" animBg="1"/>
      <p:bldP spid="10" grpId="0"/>
      <p:bldP spid="11" grpId="0" animBg="1"/>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4" y="448"/>
            <a:ext cx="12856810" cy="7231757"/>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429375" y="448"/>
            <a:ext cx="6428228" cy="7231757"/>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兰亭纤黑_GBK" panose="02000000000000000000" pitchFamily="2" charset="-122"/>
              <a:ea typeface="方正兰亭纤黑_GBK" panose="02000000000000000000" pitchFamily="2" charset="-122"/>
            </a:endParaRPr>
          </a:p>
        </p:txBody>
      </p:sp>
      <p:sp>
        <p:nvSpPr>
          <p:cNvPr id="51" name="矩形 50"/>
          <p:cNvSpPr/>
          <p:nvPr/>
        </p:nvSpPr>
        <p:spPr>
          <a:xfrm>
            <a:off x="1078162" y="1543390"/>
            <a:ext cx="1313018" cy="769346"/>
          </a:xfrm>
          <a:prstGeom prst="rect">
            <a:avLst/>
          </a:prstGeom>
          <a:effectLst/>
        </p:spPr>
        <p:txBody>
          <a:bodyPr vert="horz" wrap="none">
            <a:spAutoFit/>
          </a:bodyPr>
          <a:lstStyle/>
          <a:p>
            <a:r>
              <a:rPr lang="zh-CN" altLang="en-US" sz="4400" dirty="0">
                <a:solidFill>
                  <a:schemeClr val="bg1"/>
                </a:solidFill>
                <a:ea typeface="微软雅黑" panose="020B0503020204020204" pitchFamily="34" charset="-122"/>
              </a:rPr>
              <a:t>目录</a:t>
            </a:r>
            <a:endParaRPr lang="zh-CN" altLang="en-US" sz="4400" dirty="0">
              <a:solidFill>
                <a:schemeClr val="bg1"/>
              </a:solidFill>
              <a:ea typeface="微软雅黑" panose="020B0503020204020204" pitchFamily="34" charset="-122"/>
            </a:endParaRPr>
          </a:p>
        </p:txBody>
      </p:sp>
      <p:sp>
        <p:nvSpPr>
          <p:cNvPr id="52" name="矩形 51"/>
          <p:cNvSpPr/>
          <p:nvPr/>
        </p:nvSpPr>
        <p:spPr>
          <a:xfrm>
            <a:off x="669447" y="923736"/>
            <a:ext cx="2130450" cy="769346"/>
          </a:xfrm>
          <a:prstGeom prst="rect">
            <a:avLst/>
          </a:prstGeom>
          <a:effectLst/>
        </p:spPr>
        <p:txBody>
          <a:bodyPr vert="horz" wrap="none">
            <a:spAutoFit/>
          </a:bodyPr>
          <a:lstStyle/>
          <a:p>
            <a:r>
              <a:rPr lang="en-US" altLang="zh-CN" sz="4400" dirty="0">
                <a:solidFill>
                  <a:schemeClr val="bg1"/>
                </a:solidFill>
                <a:latin typeface="Agency FB" panose="020B0503020202020204" pitchFamily="34" charset="0"/>
                <a:ea typeface="微软雅黑" panose="020B0503020204020204" pitchFamily="34" charset="-122"/>
                <a:cs typeface="Arial" panose="020B0604020202020204" pitchFamily="34" charset="0"/>
              </a:rPr>
              <a:t>DIRECTORY</a:t>
            </a:r>
            <a:endParaRPr lang="zh-CN" altLang="en-US" sz="4400" dirty="0">
              <a:solidFill>
                <a:schemeClr val="bg1"/>
              </a:solidFill>
              <a:latin typeface="Agency FB" panose="020B0503020202020204" pitchFamily="34" charset="0"/>
              <a:ea typeface="微软雅黑" panose="020B0503020204020204" pitchFamily="34" charset="-122"/>
              <a:cs typeface="Arial" panose="020B0604020202020204" pitchFamily="34" charset="0"/>
            </a:endParaRPr>
          </a:p>
        </p:txBody>
      </p:sp>
      <p:sp>
        <p:nvSpPr>
          <p:cNvPr id="10" name="TextBox 24"/>
          <p:cNvSpPr txBox="1"/>
          <p:nvPr/>
        </p:nvSpPr>
        <p:spPr>
          <a:xfrm>
            <a:off x="6779255" y="3370391"/>
            <a:ext cx="3024336" cy="737235"/>
          </a:xfrm>
          <a:prstGeom prst="rect">
            <a:avLst/>
          </a:prstGeom>
          <a:noFill/>
        </p:spPr>
        <p:txBody>
          <a:bodyPr wrap="square" rtlCol="0">
            <a:spAutoFit/>
          </a:bodyPr>
          <a:lstStyle/>
          <a:p>
            <a:r>
              <a:rPr lang="zh-CN" altLang="en-US" sz="2400" b="1" dirty="0" smtClean="0">
                <a:solidFill>
                  <a:srgbClr val="FFFFFF"/>
                </a:solidFill>
                <a:latin typeface="微软雅黑" panose="020B0503020204020204" pitchFamily="34" charset="-122"/>
                <a:ea typeface="微软雅黑" panose="020B0503020204020204" pitchFamily="34" charset="-122"/>
              </a:rPr>
              <a:t>第九章 分镜头脚本</a:t>
            </a:r>
            <a:endParaRPr lang="en-US" altLang="zh-CN" b="1" dirty="0" smtClean="0">
              <a:solidFill>
                <a:srgbClr val="FFFFFF"/>
              </a:solidFill>
              <a:latin typeface="微软雅黑" panose="020B0503020204020204" pitchFamily="34" charset="-122"/>
              <a:ea typeface="微软雅黑" panose="020B0503020204020204" pitchFamily="34" charset="-122"/>
            </a:endParaRPr>
          </a:p>
          <a:p>
            <a:r>
              <a:rPr lang="zh-CN" altLang="en-US" dirty="0" smtClean="0">
                <a:solidFill>
                  <a:srgbClr val="FFFFFF"/>
                </a:solidFill>
                <a:latin typeface="微软雅黑" panose="020B0503020204020204" pitchFamily="34" charset="-122"/>
                <a:ea typeface="微软雅黑" panose="020B0503020204020204" pitchFamily="34" charset="-122"/>
              </a:rPr>
              <a:t>第</a:t>
            </a:r>
            <a:r>
              <a:rPr lang="en-US" altLang="zh-CN" dirty="0">
                <a:solidFill>
                  <a:srgbClr val="FFFFFF"/>
                </a:solidFill>
                <a:latin typeface="微软雅黑" panose="020B0503020204020204" pitchFamily="34" charset="-122"/>
                <a:ea typeface="微软雅黑" panose="020B0503020204020204" pitchFamily="34" charset="-122"/>
              </a:rPr>
              <a:t>2</a:t>
            </a:r>
            <a:r>
              <a:rPr lang="zh-CN" altLang="en-US" dirty="0" smtClean="0">
                <a:solidFill>
                  <a:srgbClr val="FFFFFF"/>
                </a:solidFill>
                <a:latin typeface="微软雅黑" panose="020B0503020204020204" pitchFamily="34" charset="-122"/>
                <a:ea typeface="微软雅黑" panose="020B0503020204020204" pitchFamily="34" charset="-122"/>
              </a:rPr>
              <a:t>节 分镜头脚本的写作</a:t>
            </a:r>
            <a:endParaRPr lang="zh-CN" altLang="en-US" dirty="0" smtClean="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52"/>
                                        </p:tgtEl>
                                        <p:attrNameLst>
                                          <p:attrName>style.visibility</p:attrName>
                                        </p:attrNameLst>
                                      </p:cBhvr>
                                      <p:to>
                                        <p:strVal val="visible"/>
                                      </p:to>
                                    </p:set>
                                    <p:anim calcmode="lin" valueType="num">
                                      <p:cBhvr>
                                        <p:cTn id="18"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52"/>
                                        </p:tgtEl>
                                        <p:attrNameLst>
                                          <p:attrName>ppt_y</p:attrName>
                                        </p:attrNameLst>
                                      </p:cBhvr>
                                      <p:tavLst>
                                        <p:tav tm="0">
                                          <p:val>
                                            <p:strVal val="#ppt_y"/>
                                          </p:val>
                                        </p:tav>
                                        <p:tav tm="100000">
                                          <p:val>
                                            <p:strVal val="#ppt_y"/>
                                          </p:val>
                                        </p:tav>
                                      </p:tavLst>
                                    </p:anim>
                                    <p:anim calcmode="lin" valueType="num">
                                      <p:cBhvr>
                                        <p:cTn id="20"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52"/>
                                        </p:tgtEl>
                                      </p:cBhvr>
                                    </p:animEffect>
                                  </p:childTnLst>
                                </p:cTn>
                              </p:par>
                            </p:childTnLst>
                          </p:cTn>
                        </p:par>
                        <p:par>
                          <p:cTn id="23" fill="hold">
                            <p:stCondLst>
                              <p:cond delay="1899"/>
                            </p:stCondLst>
                            <p:childTnLst>
                              <p:par>
                                <p:cTn id="24" presetID="23" presetClass="entr" presetSubtype="32" fill="hold" grpId="0" nodeType="after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p:cTn id="26" dur="500" fill="hold"/>
                                        <p:tgtEl>
                                          <p:spTgt spid="51"/>
                                        </p:tgtEl>
                                        <p:attrNameLst>
                                          <p:attrName>ppt_w</p:attrName>
                                        </p:attrNameLst>
                                      </p:cBhvr>
                                      <p:tavLst>
                                        <p:tav tm="0">
                                          <p:val>
                                            <p:strVal val="4*#ppt_w"/>
                                          </p:val>
                                        </p:tav>
                                        <p:tav tm="100000">
                                          <p:val>
                                            <p:strVal val="#ppt_w"/>
                                          </p:val>
                                        </p:tav>
                                      </p:tavLst>
                                    </p:anim>
                                    <p:anim calcmode="lin" valueType="num">
                                      <p:cBhvr>
                                        <p:cTn id="27" dur="500" fill="hold"/>
                                        <p:tgtEl>
                                          <p:spTgt spid="51"/>
                                        </p:tgtEl>
                                        <p:attrNameLst>
                                          <p:attrName>ppt_h</p:attrName>
                                        </p:attrNameLst>
                                      </p:cBhvr>
                                      <p:tavLst>
                                        <p:tav tm="0">
                                          <p:val>
                                            <p:strVal val="4*#ppt_h"/>
                                          </p:val>
                                        </p:tav>
                                        <p:tav tm="100000">
                                          <p:val>
                                            <p:strVal val="#ppt_h"/>
                                          </p:val>
                                        </p:tav>
                                      </p:tavLst>
                                    </p:anim>
                                  </p:childTnLst>
                                </p:cTn>
                              </p:par>
                            </p:childTnLst>
                          </p:cTn>
                        </p:par>
                        <p:par>
                          <p:cTn id="28" fill="hold">
                            <p:stCondLst>
                              <p:cond delay="2399"/>
                            </p:stCondLst>
                            <p:childTnLst>
                              <p:par>
                                <p:cTn id="29" presetID="12" presetClass="entr" presetSubtype="1"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p:tgtEl>
                                          <p:spTgt spid="10"/>
                                        </p:tgtEl>
                                        <p:attrNameLst>
                                          <p:attrName>ppt_y</p:attrName>
                                        </p:attrNameLst>
                                      </p:cBhvr>
                                      <p:tavLst>
                                        <p:tav tm="0">
                                          <p:val>
                                            <p:strVal val="#ppt_y-#ppt_h*1.125000"/>
                                          </p:val>
                                        </p:tav>
                                        <p:tav tm="100000">
                                          <p:val>
                                            <p:strVal val="#ppt_y"/>
                                          </p:val>
                                        </p:tav>
                                      </p:tavLst>
                                    </p:anim>
                                    <p:animEffect transition="in" filter="wipe(down)">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6" grpId="0" bldLvl="0" animBg="1"/>
      <p:bldP spid="51" grpId="0" bldLvl="0" animBg="1"/>
      <p:bldP spid="52" grpId="0" bldLvl="0" animBg="1"/>
      <p:bldP spid="10" grpId="0"/>
    </p:bldLst>
  </p:timing>
</p:sld>
</file>

<file path=ppt/tags/tag1.xml><?xml version="1.0" encoding="utf-8"?>
<p:tagLst xmlns:p="http://schemas.openxmlformats.org/presentationml/2006/main">
  <p:tag name="ISPRING_ULTRA_SCORM_COURSE_ID" val="5C59FC7C-E338-4715-8495-9C7788F25165"/>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PRESENTATION_TITLE" val="bt824.pptx"/>
</p:tagLst>
</file>

<file path=ppt/theme/theme1.xml><?xml version="1.0" encoding="utf-8"?>
<a:theme xmlns:a="http://schemas.openxmlformats.org/drawingml/2006/main" name="第一PPT，www.1ppt.com">
  <a:themeElements>
    <a:clrScheme name="自定义 265">
      <a:dk1>
        <a:sysClr val="windowText" lastClr="000000"/>
      </a:dk1>
      <a:lt1>
        <a:sysClr val="window" lastClr="FFFFFF"/>
      </a:lt1>
      <a:dk2>
        <a:srgbClr val="44546A"/>
      </a:dk2>
      <a:lt2>
        <a:srgbClr val="E7E6E6"/>
      </a:lt2>
      <a:accent1>
        <a:srgbClr val="0FC7D3"/>
      </a:accent1>
      <a:accent2>
        <a:srgbClr val="113A52"/>
      </a:accent2>
      <a:accent3>
        <a:srgbClr val="0FC7D3"/>
      </a:accent3>
      <a:accent4>
        <a:srgbClr val="113A52"/>
      </a:accent4>
      <a:accent5>
        <a:srgbClr val="0FC7D3"/>
      </a:accent5>
      <a:accent6>
        <a:srgbClr val="113A52"/>
      </a:accent6>
      <a:hlink>
        <a:srgbClr val="0FC7D3"/>
      </a:hlink>
      <a:folHlink>
        <a:srgbClr val="113A5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1116</Words>
  <Application>WPS 演示</Application>
  <PresentationFormat>自定义</PresentationFormat>
  <Paragraphs>83</Paragraphs>
  <Slides>11</Slides>
  <Notes>22</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11</vt:i4>
      </vt:variant>
    </vt:vector>
  </HeadingPairs>
  <TitlesOfParts>
    <vt:vector size="26" baseType="lpstr">
      <vt:lpstr>Arial</vt:lpstr>
      <vt:lpstr>宋体</vt:lpstr>
      <vt:lpstr>Wingdings</vt:lpstr>
      <vt:lpstr>Calibri</vt:lpstr>
      <vt:lpstr>微软雅黑</vt:lpstr>
      <vt:lpstr>方正兰亭纤黑_GBK</vt:lpstr>
      <vt:lpstr>Agency FB</vt:lpstr>
      <vt:lpstr>Trebuchet MS</vt:lpstr>
      <vt:lpstr>黑体</vt:lpstr>
      <vt:lpstr>STIXGeneral-Bold</vt:lpstr>
      <vt:lpstr>Segoe Print</vt:lpstr>
      <vt:lpstr>Arial Unicode MS</vt:lpstr>
      <vt:lpstr>Calibri Light</vt:lpstr>
      <vt:lpstr>Heiti SC Light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电影模板</dc:title>
  <dc:creator/>
  <cp:keywords>第一PPT模板网-WWW.1PPT.COM</cp:keywords>
  <cp:lastModifiedBy>孙艺觉</cp:lastModifiedBy>
  <cp:revision>2</cp:revision>
  <dcterms:created xsi:type="dcterms:W3CDTF">2016-10-17T14:00:00Z</dcterms:created>
  <dcterms:modified xsi:type="dcterms:W3CDTF">2021-02-24T07:03:30Z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